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4"/>
  </p:sldMasterIdLst>
  <p:notesMasterIdLst>
    <p:notesMasterId r:id="rId33"/>
  </p:notesMasterIdLst>
  <p:handoutMasterIdLst>
    <p:handoutMasterId r:id="rId34"/>
  </p:handoutMasterIdLst>
  <p:sldIdLst>
    <p:sldId id="317" r:id="rId5"/>
    <p:sldId id="856" r:id="rId6"/>
    <p:sldId id="857" r:id="rId7"/>
    <p:sldId id="858" r:id="rId8"/>
    <p:sldId id="859" r:id="rId9"/>
    <p:sldId id="1869" r:id="rId10"/>
    <p:sldId id="860" r:id="rId11"/>
    <p:sldId id="861" r:id="rId12"/>
    <p:sldId id="318" r:id="rId13"/>
    <p:sldId id="862" r:id="rId14"/>
    <p:sldId id="863" r:id="rId15"/>
    <p:sldId id="864" r:id="rId16"/>
    <p:sldId id="865" r:id="rId17"/>
    <p:sldId id="866" r:id="rId18"/>
    <p:sldId id="1870" r:id="rId19"/>
    <p:sldId id="1871" r:id="rId20"/>
    <p:sldId id="1872" r:id="rId21"/>
    <p:sldId id="1873" r:id="rId22"/>
    <p:sldId id="1874" r:id="rId23"/>
    <p:sldId id="1875" r:id="rId24"/>
    <p:sldId id="1876" r:id="rId25"/>
    <p:sldId id="1877" r:id="rId26"/>
    <p:sldId id="1878" r:id="rId27"/>
    <p:sldId id="1879" r:id="rId28"/>
    <p:sldId id="1880" r:id="rId29"/>
    <p:sldId id="1881" r:id="rId30"/>
    <p:sldId id="1882" r:id="rId31"/>
    <p:sldId id="289" r:id="rId32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CC27"/>
    <a:srgbClr val="FFFFFF"/>
    <a:srgbClr val="231F20"/>
    <a:srgbClr val="151628"/>
    <a:srgbClr val="5C2D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52" autoAdjust="0"/>
    <p:restoredTop sz="77443" autoAdjust="0"/>
  </p:normalViewPr>
  <p:slideViewPr>
    <p:cSldViewPr snapToGrid="0">
      <p:cViewPr varScale="1">
        <p:scale>
          <a:sx n="80" d="100"/>
          <a:sy n="80" d="100"/>
        </p:scale>
        <p:origin x="10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3804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109183-6A97-499C-A537-A98260FD92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170238" cy="481013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7B27EE-C43D-48BC-BE7F-8AA923ADF51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1"/>
            <a:ext cx="3170238" cy="481013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6A4A805B-461C-4670-9402-81E801250286}" type="datetimeFigureOut">
              <a:rPr lang="en-US" smtClean="0"/>
              <a:t>12/11/18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E6E46E-E7C4-451B-8240-39427C18E8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B97971-52EE-4BDD-A93C-B1B507E4CC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BE7A608B-A52C-471B-B76C-638862CC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52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0" tIns="48325" rIns="96650" bIns="4832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620578"/>
            <a:ext cx="5852160" cy="3780473"/>
          </a:xfrm>
          <a:prstGeom prst="rect">
            <a:avLst/>
          </a:prstGeom>
        </p:spPr>
        <p:txBody>
          <a:bodyPr vert="horz" lIns="96650" tIns="48325" rIns="96650" bIns="4832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1" cy="481726"/>
          </a:xfrm>
          <a:prstGeom prst="rect">
            <a:avLst/>
          </a:prstGeom>
        </p:spPr>
        <p:txBody>
          <a:bodyPr vert="horz" lIns="96650" tIns="48325" rIns="96650" bIns="48325" rtlCol="0" anchor="b"/>
          <a:lstStyle>
            <a:lvl1pPr algn="r">
              <a:defRPr sz="1300"/>
            </a:lvl1pPr>
          </a:lstStyle>
          <a:p>
            <a:fld id="{E0AE778D-2A57-4226-B72B-26EA3CA6013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Header Placeholder 10">
            <a:extLst>
              <a:ext uri="{FF2B5EF4-FFF2-40B4-BE49-F238E27FC236}">
                <a16:creationId xmlns:a16="http://schemas.microsoft.com/office/drawing/2014/main" id="{C6085E80-0CA6-429A-827F-050AA72B63D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170238" cy="481013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r>
              <a:rPr lang="en-US" dirty="0"/>
              <a:t>https://github.com/dotnet-presentations/home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552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what is .NET?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E778D-2A57-4226-B72B-26EA3CA60131}" type="slidenum">
              <a:rPr lang="en-US" smtClean="0"/>
              <a:t>1</a:t>
            </a:fld>
            <a:endParaRPr lang="en-US"/>
          </a:p>
        </p:txBody>
      </p:sp>
      <p:sp>
        <p:nvSpPr>
          <p:cNvPr id="5" name="Header Placeholder 10">
            <a:extLst>
              <a:ext uri="{FF2B5EF4-FFF2-40B4-BE49-F238E27FC236}">
                <a16:creationId xmlns:a16="http://schemas.microsoft.com/office/drawing/2014/main" id="{FF939A78-2FF4-470E-8E9D-B65CE1E863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170238" cy="481013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r>
              <a:rPr lang="en-US" dirty="0"/>
              <a:t>https://github.com/dotnet-presentations/home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629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ANIMATED SLIDE – shows progression of entire .NET platform into .NET Core specific workloads. </a:t>
            </a:r>
          </a:p>
          <a:p>
            <a:endParaRPr lang="en-US"/>
          </a:p>
          <a:p>
            <a:r>
              <a:rPr lang="en-US"/>
              <a:t>.NET Core is our cross-platform, open source implementation of .NET and is perfectly suited for requirements of cloud-native, cross-platform services. We’ve made significant investments in the core performance as well as the web stack so that you can easily take advantage of cloud patterns and scale.  </a:t>
            </a:r>
          </a:p>
          <a:p>
            <a:endParaRPr lang="en-US"/>
          </a:p>
          <a:p>
            <a:r>
              <a:rPr lang="en-US"/>
              <a:t>.NET Core 3 will expand on the supported workloads to include IoT, AI and Windows Desktop.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29E9FC-B671-424D-AD31-3E8C5FC948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4374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In-Browser tutorial:</a:t>
            </a:r>
          </a:p>
          <a:p>
            <a:r>
              <a:rPr lang="en-US" dirty="0"/>
              <a:t>www.dot.net </a:t>
            </a:r>
            <a:r>
              <a:rPr lang="en-US" dirty="0">
                <a:sym typeface="Wingdings" panose="05000000000000000000" pitchFamily="2" charset="2"/>
              </a:rPr>
              <a:t> Get Started  Select In-browser tutorial</a:t>
            </a:r>
          </a:p>
          <a:p>
            <a:r>
              <a:rPr lang="en-US" b="1" dirty="0">
                <a:sym typeface="Wingdings" panose="05000000000000000000" pitchFamily="2" charset="2"/>
              </a:rPr>
              <a:t>https://www.microsoft.com/net/learn/in-browser-tutorial/1</a:t>
            </a:r>
          </a:p>
          <a:p>
            <a:endParaRPr lang="en-US" b="1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-- Have the class walk through some of the lessons.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E778D-2A57-4226-B72B-26EA3CA60131}" type="slidenum">
              <a:rPr lang="en-US" smtClean="0"/>
              <a:t>9</a:t>
            </a:fld>
            <a:endParaRPr lang="en-US"/>
          </a:p>
        </p:txBody>
      </p:sp>
      <p:sp>
        <p:nvSpPr>
          <p:cNvPr id="5" name="Header Placeholder 10">
            <a:extLst>
              <a:ext uri="{FF2B5EF4-FFF2-40B4-BE49-F238E27FC236}">
                <a16:creationId xmlns:a16="http://schemas.microsoft.com/office/drawing/2014/main" id="{389753A2-5F8A-4548-8AA2-356A80BBAD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170238" cy="481013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r>
              <a:rPr lang="en-US" dirty="0"/>
              <a:t>https://github.com/dotnet-presentations/home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716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In-Browser tutorial:</a:t>
            </a:r>
          </a:p>
          <a:p>
            <a:r>
              <a:rPr lang="en-US" dirty="0"/>
              <a:t>www.dot.net </a:t>
            </a:r>
            <a:r>
              <a:rPr lang="en-US" dirty="0">
                <a:sym typeface="Wingdings" panose="05000000000000000000" pitchFamily="2" charset="2"/>
              </a:rPr>
              <a:t> Get Started  Select In-browser tutorial</a:t>
            </a:r>
          </a:p>
          <a:p>
            <a:r>
              <a:rPr lang="en-US" b="1" dirty="0">
                <a:sym typeface="Wingdings" panose="05000000000000000000" pitchFamily="2" charset="2"/>
              </a:rPr>
              <a:t>https://www.microsoft.com/net/learn/in-browser-tutorial/1</a:t>
            </a:r>
          </a:p>
          <a:p>
            <a:endParaRPr lang="en-US" b="1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-- Have the class walk through some of the lessons.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E778D-2A57-4226-B72B-26EA3CA60131}" type="slidenum">
              <a:rPr lang="en-US" smtClean="0"/>
              <a:t>19</a:t>
            </a:fld>
            <a:endParaRPr lang="en-US"/>
          </a:p>
        </p:txBody>
      </p:sp>
      <p:sp>
        <p:nvSpPr>
          <p:cNvPr id="5" name="Header Placeholder 10">
            <a:extLst>
              <a:ext uri="{FF2B5EF4-FFF2-40B4-BE49-F238E27FC236}">
                <a16:creationId xmlns:a16="http://schemas.microsoft.com/office/drawing/2014/main" id="{389753A2-5F8A-4548-8AA2-356A80BBAD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170238" cy="481013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r>
              <a:rPr lang="en-US" dirty="0"/>
              <a:t>https://github.com/dotnet-presentations/home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874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501">
              <a:defRPr/>
            </a:pPr>
            <a:fld id="{3F63EB8A-53A4-4077-8798-610E05BE84FE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501">
                <a:defRPr/>
              </a:pPr>
              <a:t>28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Header Placeholder 10">
            <a:extLst>
              <a:ext uri="{FF2B5EF4-FFF2-40B4-BE49-F238E27FC236}">
                <a16:creationId xmlns:a16="http://schemas.microsoft.com/office/drawing/2014/main" id="{055E7980-2E48-42BA-84EE-13737B7BCA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170238" cy="481013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r>
              <a:rPr lang="en-US" dirty="0"/>
              <a:t>https://github.com/dotnet-presentations/home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55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lki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hidden="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203" y="6119147"/>
            <a:ext cx="1253377" cy="2687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D58D4C-8C36-4E83-A6D0-5CCDE628C6A1}"/>
              </a:ext>
            </a:extLst>
          </p:cNvPr>
          <p:cNvSpPr txBox="1"/>
          <p:nvPr userDrawn="1"/>
        </p:nvSpPr>
        <p:spPr>
          <a:xfrm>
            <a:off x="2719659" y="1009127"/>
            <a:ext cx="7620000" cy="3605602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.NET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D84138-C5D8-434E-B158-149140D533BE}"/>
              </a:ext>
            </a:extLst>
          </p:cNvPr>
          <p:cNvSpPr txBox="1"/>
          <p:nvPr userDrawn="1"/>
        </p:nvSpPr>
        <p:spPr>
          <a:xfrm>
            <a:off x="0" y="4142676"/>
            <a:ext cx="12191999" cy="1966692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i="1" dirty="0">
                <a:solidFill>
                  <a:schemeClr val="bg1"/>
                </a:solidFill>
              </a:rPr>
              <a:t>Free. Cross-platform. </a:t>
            </a:r>
            <a:r>
              <a:rPr lang="en-US" sz="2400" i="1" dirty="0">
                <a:solidFill>
                  <a:schemeClr val="bg2"/>
                </a:solidFill>
              </a:rPr>
              <a:t>Open source.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i="1" dirty="0">
                <a:solidFill>
                  <a:schemeClr val="bg1"/>
                </a:solidFill>
              </a:rPr>
              <a:t>A developer platform for building all your apps.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400" i="1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200" i="0" dirty="0">
                <a:solidFill>
                  <a:schemeClr val="bg1"/>
                </a:solidFill>
              </a:rPr>
              <a:t>www.dot.net</a:t>
            </a:r>
          </a:p>
        </p:txBody>
      </p:sp>
    </p:spTree>
    <p:extLst>
      <p:ext uri="{BB962C8B-B14F-4D97-AF65-F5344CB8AC3E}">
        <p14:creationId xmlns:p14="http://schemas.microsoft.com/office/powerpoint/2010/main" val="36128183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hidden="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0203" y="6119147"/>
            <a:ext cx="1253377" cy="268786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43147" y="2084187"/>
            <a:ext cx="9860610" cy="1793090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43146" y="3878574"/>
            <a:ext cx="9860611" cy="1792326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AAD6D8B-19E8-4D03-AF4A-2ECBD7219199}"/>
              </a:ext>
            </a:extLst>
          </p:cNvPr>
          <p:cNvGrpSpPr/>
          <p:nvPr userDrawn="1"/>
        </p:nvGrpSpPr>
        <p:grpSpPr>
          <a:xfrm>
            <a:off x="3019127" y="448578"/>
            <a:ext cx="9646191" cy="6621296"/>
            <a:chOff x="3019127" y="448578"/>
            <a:chExt cx="9646191" cy="662129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CCB7245-0950-4F4D-A2A6-2963841950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19127" y="448578"/>
              <a:ext cx="9172873" cy="6621296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BA4263D-8DDB-49FB-AF7F-346C7DC7B3F9}"/>
                </a:ext>
              </a:extLst>
            </p:cNvPr>
            <p:cNvSpPr txBox="1"/>
            <p:nvPr userDrawn="1"/>
          </p:nvSpPr>
          <p:spPr>
            <a:xfrm>
              <a:off x="10792557" y="3506769"/>
              <a:ext cx="1872761" cy="794064"/>
            </a:xfrm>
            <a:prstGeom prst="rect">
              <a:avLst/>
            </a:prstGeom>
            <a:noFill/>
          </p:spPr>
          <p:txBody>
            <a:bodyPr wrap="squar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3600" dirty="0">
                  <a:solidFill>
                    <a:schemeClr val="tx2">
                      <a:alpha val="49000"/>
                    </a:schemeClr>
                  </a:solidFill>
                </a:rPr>
                <a:t>.NET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75006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2052030"/>
          </a:xfrm>
        </p:spPr>
        <p:txBody>
          <a:bodyPr>
            <a:spAutoFit/>
          </a:bodyPr>
          <a:lstStyle>
            <a:lvl1pPr>
              <a:defRPr sz="3921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920690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9175"/>
            <a:ext cx="5378548" cy="1877004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/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9175"/>
            <a:ext cx="5378548" cy="1877004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/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79503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12047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176"/>
          <a:stretch/>
        </p:blipFill>
        <p:spPr>
          <a:xfrm>
            <a:off x="0" y="798242"/>
            <a:ext cx="5872872" cy="509693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0EF4A5C-345F-488C-AC5E-0AF3B8376036}"/>
              </a:ext>
            </a:extLst>
          </p:cNvPr>
          <p:cNvGrpSpPr/>
          <p:nvPr userDrawn="1"/>
        </p:nvGrpSpPr>
        <p:grpSpPr>
          <a:xfrm>
            <a:off x="3019127" y="448578"/>
            <a:ext cx="9646191" cy="6621296"/>
            <a:chOff x="3019127" y="448578"/>
            <a:chExt cx="9646191" cy="662129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C8E3C5F-48E2-412C-A5AF-F85384D5EE5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19127" y="448578"/>
              <a:ext cx="9172873" cy="6621296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9EAD12-9B65-48D0-91A3-85F3DD932746}"/>
                </a:ext>
              </a:extLst>
            </p:cNvPr>
            <p:cNvSpPr txBox="1"/>
            <p:nvPr userDrawn="1"/>
          </p:nvSpPr>
          <p:spPr>
            <a:xfrm>
              <a:off x="10792557" y="3506769"/>
              <a:ext cx="1872761" cy="794064"/>
            </a:xfrm>
            <a:prstGeom prst="rect">
              <a:avLst/>
            </a:prstGeom>
            <a:noFill/>
          </p:spPr>
          <p:txBody>
            <a:bodyPr wrap="squar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3600" dirty="0">
                  <a:solidFill>
                    <a:schemeClr val="tx2">
                      <a:alpha val="49000"/>
                    </a:schemeClr>
                  </a:solidFill>
                </a:rPr>
                <a:t>.NET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71446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85498" y="2881341"/>
            <a:ext cx="10010687" cy="1015663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6000" spc="-98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880949" y="1070515"/>
            <a:ext cx="10415239" cy="4638908"/>
          </a:xfrm>
          <a:prstGeom prst="rect">
            <a:avLst/>
          </a:prstGeom>
          <a:noFill/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7550BA1-B17C-488A-B13B-EAE642576B33}"/>
              </a:ext>
            </a:extLst>
          </p:cNvPr>
          <p:cNvGrpSpPr/>
          <p:nvPr userDrawn="1"/>
        </p:nvGrpSpPr>
        <p:grpSpPr>
          <a:xfrm>
            <a:off x="2112911" y="118352"/>
            <a:ext cx="9646191" cy="6621296"/>
            <a:chOff x="3019127" y="448578"/>
            <a:chExt cx="9646191" cy="662129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6C5F131-CDD3-4833-8C45-E235D5E9F7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19127" y="448578"/>
              <a:ext cx="9172873" cy="662129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DBC19F9-263B-4FF9-BEAE-41F5BF5689F3}"/>
                </a:ext>
              </a:extLst>
            </p:cNvPr>
            <p:cNvSpPr txBox="1"/>
            <p:nvPr userDrawn="1"/>
          </p:nvSpPr>
          <p:spPr>
            <a:xfrm>
              <a:off x="10792557" y="3506769"/>
              <a:ext cx="1872761" cy="794064"/>
            </a:xfrm>
            <a:prstGeom prst="rect">
              <a:avLst/>
            </a:prstGeom>
            <a:noFill/>
          </p:spPr>
          <p:txBody>
            <a:bodyPr wrap="squar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3600" dirty="0">
                  <a:solidFill>
                    <a:schemeClr val="tx2">
                      <a:alpha val="49000"/>
                    </a:schemeClr>
                  </a:solidFill>
                </a:rPr>
                <a:t>.NET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43561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Plai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568047" y="2084172"/>
            <a:ext cx="11354714" cy="1158793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7058" spc="-98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4FDA669-E474-4468-AC09-ED6F4A19D7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9404" y="448578"/>
            <a:ext cx="9172873" cy="66212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4B34822-29D0-402A-B058-E76EB9B985CC}"/>
              </a:ext>
            </a:extLst>
          </p:cNvPr>
          <p:cNvSpPr txBox="1"/>
          <p:nvPr userDrawn="1"/>
        </p:nvSpPr>
        <p:spPr>
          <a:xfrm>
            <a:off x="10792557" y="3506769"/>
            <a:ext cx="1872761" cy="79406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2F2F2">
                    <a:alpha val="49000"/>
                  </a:srgbClr>
                </a:solidFill>
                <a:effectLst/>
                <a:uLnTx/>
                <a:uFillTx/>
              </a:rPr>
              <a:t>.NET</a:t>
            </a:r>
          </a:p>
        </p:txBody>
      </p:sp>
    </p:spTree>
    <p:extLst>
      <p:ext uri="{BB962C8B-B14F-4D97-AF65-F5344CB8AC3E}">
        <p14:creationId xmlns:p14="http://schemas.microsoft.com/office/powerpoint/2010/main" val="13827421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804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1985641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7" indent="0">
              <a:buNone/>
              <a:defRPr/>
            </a:lvl3pPr>
            <a:lvl4pPr marL="448193" indent="0">
              <a:buNone/>
              <a:defRPr/>
            </a:lvl4pPr>
            <a:lvl5pPr marL="67229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202088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 Ti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78135" y="2082614"/>
            <a:ext cx="3927804" cy="3586208"/>
          </a:xfrm>
          <a:solidFill>
            <a:schemeClr val="accent2"/>
          </a:solidFill>
        </p:spPr>
        <p:txBody>
          <a:bodyPr wrap="square" tIns="146304" bIns="146304">
            <a:no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920">
                <a:solidFill>
                  <a:schemeClr val="bg1"/>
                </a:solidFill>
              </a:defRPr>
            </a:lvl1pPr>
            <a:lvl2pPr marL="0" indent="0">
              <a:spcBef>
                <a:spcPts val="1059"/>
              </a:spcBef>
              <a:buNone/>
              <a:defRPr sz="1961">
                <a:solidFill>
                  <a:schemeClr val="bg1"/>
                </a:solidFill>
              </a:defRPr>
            </a:lvl2pPr>
            <a:lvl3pPr marL="227104" indent="0">
              <a:buNone/>
              <a:tabLst/>
              <a:defRPr sz="1961">
                <a:solidFill>
                  <a:schemeClr val="bg1"/>
                </a:solidFill>
              </a:defRPr>
            </a:lvl3pPr>
            <a:lvl4pPr marL="451097" indent="0">
              <a:buNone/>
              <a:defRPr>
                <a:solidFill>
                  <a:schemeClr val="bg1"/>
                </a:solidFill>
              </a:defRPr>
            </a:lvl4pPr>
            <a:lvl5pPr marL="671979" indent="0">
              <a:buNone/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158259" y="2082614"/>
            <a:ext cx="3927804" cy="3586208"/>
          </a:xfrm>
          <a:solidFill>
            <a:schemeClr val="accent3"/>
          </a:solidFill>
          <a:ln>
            <a:noFill/>
          </a:ln>
        </p:spPr>
        <p:txBody>
          <a:bodyPr wrap="square" tIns="146304" bIns="146304">
            <a:no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920">
                <a:solidFill>
                  <a:schemeClr val="bg1"/>
                </a:solidFill>
              </a:defRPr>
            </a:lvl1pPr>
            <a:lvl2pPr marL="0" indent="0">
              <a:spcBef>
                <a:spcPts val="1059"/>
              </a:spcBef>
              <a:buNone/>
              <a:defRPr sz="1961">
                <a:solidFill>
                  <a:schemeClr val="bg1"/>
                </a:solidFill>
              </a:defRPr>
            </a:lvl2pPr>
            <a:lvl3pPr marL="227104" indent="0">
              <a:buNone/>
              <a:tabLst/>
              <a:defRPr sz="1961">
                <a:solidFill>
                  <a:schemeClr val="bg1"/>
                </a:solidFill>
              </a:defRPr>
            </a:lvl3pPr>
            <a:lvl4pPr marL="451097" indent="0">
              <a:buNone/>
              <a:defRPr>
                <a:solidFill>
                  <a:schemeClr val="bg1"/>
                </a:solidFill>
              </a:defRPr>
            </a:lvl4pPr>
            <a:lvl5pPr marL="671979" indent="0">
              <a:buNone/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8138382" y="2082614"/>
            <a:ext cx="3875483" cy="3586208"/>
          </a:xfrm>
          <a:solidFill>
            <a:schemeClr val="accent1"/>
          </a:solidFill>
        </p:spPr>
        <p:txBody>
          <a:bodyPr wrap="square" tIns="146304" bIns="146304">
            <a:no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920">
                <a:solidFill>
                  <a:schemeClr val="bg1"/>
                </a:solidFill>
              </a:defRPr>
            </a:lvl1pPr>
            <a:lvl2pPr marL="0" indent="0">
              <a:spcBef>
                <a:spcPts val="1059"/>
              </a:spcBef>
              <a:buNone/>
              <a:defRPr sz="1961">
                <a:solidFill>
                  <a:schemeClr val="bg1"/>
                </a:solidFill>
              </a:defRPr>
            </a:lvl2pPr>
            <a:lvl3pPr marL="227104" indent="0">
              <a:buNone/>
              <a:tabLst/>
              <a:defRPr sz="1961">
                <a:solidFill>
                  <a:schemeClr val="bg1"/>
                </a:solidFill>
              </a:defRPr>
            </a:lvl3pPr>
            <a:lvl4pPr marL="451097" indent="0">
              <a:buNone/>
              <a:defRPr>
                <a:solidFill>
                  <a:schemeClr val="bg1"/>
                </a:solidFill>
              </a:defRPr>
            </a:lvl4pPr>
            <a:lvl5pPr marL="671979" indent="0">
              <a:buNone/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8880196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Samp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94C3A-647A-4380-8F58-7DACBC37B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31ED1D-3304-42EE-8EF4-679A6BE4CBA5}"/>
              </a:ext>
            </a:extLst>
          </p:cNvPr>
          <p:cNvSpPr txBox="1"/>
          <p:nvPr userDrawn="1"/>
        </p:nvSpPr>
        <p:spPr>
          <a:xfrm>
            <a:off x="269240" y="1459523"/>
            <a:ext cx="11655840" cy="62786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</a:rPr>
              <a:t>Code Sample</a:t>
            </a:r>
          </a:p>
        </p:txBody>
      </p:sp>
    </p:spTree>
    <p:extLst>
      <p:ext uri="{BB962C8B-B14F-4D97-AF65-F5344CB8AC3E}">
        <p14:creationId xmlns:p14="http://schemas.microsoft.com/office/powerpoint/2010/main" val="322590868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nouncem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1624135" y="0"/>
            <a:ext cx="8943730" cy="6858000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6807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Purp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99697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459443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240" y="289511"/>
            <a:ext cx="1165584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9241" y="1189178"/>
            <a:ext cx="11653521" cy="2052030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2370906" y="-217"/>
            <a:ext cx="935477" cy="5654619"/>
            <a:chOff x="12618967" y="-221"/>
            <a:chExt cx="954235" cy="5767187"/>
          </a:xfrm>
        </p:grpSpPr>
        <p:grpSp>
          <p:nvGrpSpPr>
            <p:cNvPr id="18" name="Group 17"/>
            <p:cNvGrpSpPr/>
            <p:nvPr userDrawn="1"/>
          </p:nvGrpSpPr>
          <p:grpSpPr>
            <a:xfrm>
              <a:off x="12618967" y="-221"/>
              <a:ext cx="954235" cy="5767187"/>
              <a:chOff x="12618967" y="-221"/>
              <a:chExt cx="954235" cy="5767187"/>
            </a:xfrm>
          </p:grpSpPr>
          <p:grpSp>
            <p:nvGrpSpPr>
              <p:cNvPr id="26" name="Group 25"/>
              <p:cNvGrpSpPr/>
              <p:nvPr userDrawn="1"/>
            </p:nvGrpSpPr>
            <p:grpSpPr>
              <a:xfrm rot="5400000">
                <a:off x="11582059" y="1045293"/>
                <a:ext cx="2703052" cy="629236"/>
                <a:chOff x="1586734" y="4543426"/>
                <a:chExt cx="2703052" cy="629236"/>
              </a:xfrm>
            </p:grpSpPr>
            <p:sp>
              <p:nvSpPr>
                <p:cNvPr id="45" name="Rectangle 44"/>
                <p:cNvSpPr/>
                <p:nvPr userDrawn="1"/>
              </p:nvSpPr>
              <p:spPr bwMode="auto">
                <a:xfrm>
                  <a:off x="1586734" y="4543427"/>
                  <a:ext cx="869930" cy="28976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algn="l" defTabSz="91410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b="1" kern="1200" baseline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latin typeface="+mn-lt"/>
                      <a:ea typeface="Segoe UI" pitchFamily="34" charset="0"/>
                      <a:cs typeface="Segoe UI" pitchFamily="34" charset="0"/>
                    </a:rPr>
                    <a:t>Blue</a:t>
                  </a:r>
                </a:p>
                <a:p>
                  <a:pPr algn="l" defTabSz="914102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>
                      <a:gradFill>
                        <a:gsLst>
                          <a:gs pos="2092">
                            <a:srgbClr val="F8F8F8"/>
                          </a:gs>
                          <a:gs pos="10042">
                            <a:srgbClr val="F8F8F8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</a:t>
                  </a:r>
                  <a:r>
                    <a:rPr lang="en-US" sz="490" baseline="0">
                      <a:gradFill>
                        <a:gsLst>
                          <a:gs pos="2092">
                            <a:srgbClr val="F8F8F8"/>
                          </a:gs>
                          <a:gs pos="10042">
                            <a:srgbClr val="F8F8F8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0 G:120 B:215</a:t>
                  </a:r>
                  <a:endParaRPr lang="en-US" sz="49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37" name="Rectangle 36"/>
                <p:cNvSpPr/>
                <p:nvPr userDrawn="1"/>
              </p:nvSpPr>
              <p:spPr bwMode="auto">
                <a:xfrm>
                  <a:off x="3419856" y="4543428"/>
                  <a:ext cx="869930" cy="28976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 defTabSz="914102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b="1" kern="1200" baseline="0">
                      <a:gradFill>
                        <a:gsLst>
                          <a:gs pos="7965">
                            <a:srgbClr val="000000"/>
                          </a:gs>
                          <a:gs pos="28319">
                            <a:srgbClr val="000000"/>
                          </a:gs>
                        </a:gsLst>
                        <a:lin ang="5400000" scaled="0"/>
                      </a:gradFill>
                      <a:latin typeface="+mn-lt"/>
                      <a:ea typeface="Segoe UI" pitchFamily="34" charset="0"/>
                      <a:cs typeface="Segoe UI" pitchFamily="34" charset="0"/>
                    </a:rPr>
                    <a:t>Cyan</a:t>
                  </a:r>
                </a:p>
                <a:p>
                  <a:pPr algn="l" defTabSz="914102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>
                      <a:gradFill>
                        <a:gsLst>
                          <a:gs pos="7965">
                            <a:srgbClr val="000000"/>
                          </a:gs>
                          <a:gs pos="28319">
                            <a:srgbClr val="000000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</a:t>
                  </a:r>
                  <a:r>
                    <a:rPr lang="en-US" sz="490" baseline="0">
                      <a:gradFill>
                        <a:gsLst>
                          <a:gs pos="7965">
                            <a:srgbClr val="000000"/>
                          </a:gs>
                          <a:gs pos="28319">
                            <a:srgbClr val="000000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0 G:188 B:242</a:t>
                  </a:r>
                  <a:endParaRPr lang="en-US" sz="490">
                    <a:gradFill>
                      <a:gsLst>
                        <a:gs pos="7965">
                          <a:srgbClr val="000000"/>
                        </a:gs>
                        <a:gs pos="28319">
                          <a:srgbClr val="000000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41" name="Rectangle 40"/>
                <p:cNvSpPr/>
                <p:nvPr userDrawn="1"/>
              </p:nvSpPr>
              <p:spPr bwMode="auto">
                <a:xfrm>
                  <a:off x="1586734" y="4882896"/>
                  <a:ext cx="869930" cy="289766"/>
                </a:xfrm>
                <a:prstGeom prst="rect">
                  <a:avLst/>
                </a:prstGeom>
                <a:solidFill>
                  <a:srgbClr val="D2D2D2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 defTabSz="914102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b="1" kern="1200" baseline="0">
                      <a:gradFill>
                        <a:gsLst>
                          <a:gs pos="92035">
                            <a:srgbClr val="505050"/>
                          </a:gs>
                          <a:gs pos="27000">
                            <a:srgbClr val="505050"/>
                          </a:gs>
                        </a:gsLst>
                        <a:lin ang="5400000" scaled="0"/>
                      </a:gradFill>
                      <a:latin typeface="+mn-lt"/>
                      <a:ea typeface="Segoe UI" pitchFamily="34" charset="0"/>
                      <a:cs typeface="Segoe UI" pitchFamily="34" charset="0"/>
                    </a:rPr>
                    <a:t>Light Gray</a:t>
                  </a:r>
                </a:p>
                <a:p>
                  <a:pPr algn="l" defTabSz="914102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>
                      <a:gradFill>
                        <a:gsLst>
                          <a:gs pos="92035">
                            <a:srgbClr val="505050"/>
                          </a:gs>
                          <a:gs pos="27000">
                            <a:srgbClr val="505050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</a:t>
                  </a:r>
                  <a:r>
                    <a:rPr lang="en-US" sz="490" baseline="0">
                      <a:gradFill>
                        <a:gsLst>
                          <a:gs pos="92035">
                            <a:srgbClr val="505050"/>
                          </a:gs>
                          <a:gs pos="27000">
                            <a:srgbClr val="505050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210 G:210 B:210</a:t>
                  </a:r>
                  <a:endParaRPr lang="en-US" sz="490">
                    <a:gradFill>
                      <a:gsLst>
                        <a:gs pos="92035">
                          <a:srgbClr val="505050"/>
                        </a:gs>
                        <a:gs pos="27000">
                          <a:srgbClr val="505050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42" name="Rectangle 41"/>
                <p:cNvSpPr/>
                <p:nvPr userDrawn="1"/>
              </p:nvSpPr>
              <p:spPr bwMode="auto">
                <a:xfrm>
                  <a:off x="2505456" y="4543426"/>
                  <a:ext cx="869930" cy="289766"/>
                </a:xfrm>
                <a:prstGeom prst="rect">
                  <a:avLst/>
                </a:prstGeom>
                <a:solidFill>
                  <a:srgbClr val="5C2D91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algn="l" defTabSz="91410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b="1" kern="1200" baseline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latin typeface="+mn-lt"/>
                      <a:ea typeface="Segoe UI" pitchFamily="34" charset="0"/>
                      <a:cs typeface="Segoe UI" pitchFamily="34" charset="0"/>
                    </a:rPr>
                    <a:t>Purple</a:t>
                  </a:r>
                </a:p>
                <a:p>
                  <a:pPr algn="l" defTabSz="914102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R:92</a:t>
                  </a:r>
                  <a:r>
                    <a:rPr lang="en-US" sz="490" baseline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 G:45 B:145</a:t>
                  </a:r>
                  <a:endParaRPr lang="en-US" sz="49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43" name="Rectangle 42"/>
                <p:cNvSpPr/>
                <p:nvPr userDrawn="1"/>
              </p:nvSpPr>
              <p:spPr bwMode="auto">
                <a:xfrm>
                  <a:off x="3413144" y="4882896"/>
                  <a:ext cx="869930" cy="289766"/>
                </a:xfrm>
                <a:prstGeom prst="rect">
                  <a:avLst/>
                </a:prstGeom>
                <a:solidFill>
                  <a:srgbClr val="505050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algn="l" defTabSz="91410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b="1" kern="1200" baseline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latin typeface="+mn-lt"/>
                      <a:ea typeface="Segoe UI" pitchFamily="34" charset="0"/>
                      <a:cs typeface="Segoe UI" pitchFamily="34" charset="0"/>
                    </a:rPr>
                    <a:t>Dark Gray</a:t>
                  </a:r>
                </a:p>
                <a:p>
                  <a:pPr algn="l" defTabSz="914102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>
                      <a:gradFill>
                        <a:gsLst>
                          <a:gs pos="2092">
                            <a:srgbClr val="F8F8F8"/>
                          </a:gs>
                          <a:gs pos="10042">
                            <a:srgbClr val="F8F8F8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</a:t>
                  </a:r>
                  <a:r>
                    <a:rPr lang="en-US" sz="490" baseline="0">
                      <a:gradFill>
                        <a:gsLst>
                          <a:gs pos="2092">
                            <a:srgbClr val="F8F8F8"/>
                          </a:gs>
                          <a:gs pos="10042">
                            <a:srgbClr val="F8F8F8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80 G:80 B:80</a:t>
                  </a:r>
                  <a:endParaRPr lang="en-US" sz="49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44" name="Rectangle 43"/>
                <p:cNvSpPr/>
                <p:nvPr userDrawn="1"/>
              </p:nvSpPr>
              <p:spPr bwMode="auto">
                <a:xfrm>
                  <a:off x="2505456" y="4882895"/>
                  <a:ext cx="869930" cy="289766"/>
                </a:xfrm>
                <a:prstGeom prst="rect">
                  <a:avLst/>
                </a:prstGeom>
                <a:solidFill>
                  <a:srgbClr val="737373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algn="l" defTabSz="91410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b="1" kern="1200" baseline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latin typeface="+mn-lt"/>
                      <a:ea typeface="Segoe UI" pitchFamily="34" charset="0"/>
                      <a:cs typeface="Segoe UI" pitchFamily="34" charset="0"/>
                    </a:rPr>
                    <a:t>Gray</a:t>
                  </a:r>
                </a:p>
                <a:p>
                  <a:pPr algn="l" defTabSz="914102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>
                      <a:gradFill>
                        <a:gsLst>
                          <a:gs pos="2092">
                            <a:srgbClr val="F8F8F8"/>
                          </a:gs>
                          <a:gs pos="10042">
                            <a:srgbClr val="F8F8F8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</a:t>
                  </a:r>
                  <a:r>
                    <a:rPr lang="en-US" sz="490" baseline="0">
                      <a:gradFill>
                        <a:gsLst>
                          <a:gs pos="2092">
                            <a:srgbClr val="F8F8F8"/>
                          </a:gs>
                          <a:gs pos="10042">
                            <a:srgbClr val="F8F8F8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115 G:115 B:115</a:t>
                  </a:r>
                  <a:endParaRPr lang="en-US" sz="49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</p:grpSp>
          <p:grpSp>
            <p:nvGrpSpPr>
              <p:cNvPr id="27" name="Group 26"/>
              <p:cNvGrpSpPr/>
              <p:nvPr userDrawn="1"/>
            </p:nvGrpSpPr>
            <p:grpSpPr>
              <a:xfrm rot="5400000">
                <a:off x="10970856" y="3489620"/>
                <a:ext cx="3925458" cy="629233"/>
                <a:chOff x="3254158" y="4203959"/>
                <a:chExt cx="3925458" cy="629233"/>
              </a:xfrm>
            </p:grpSpPr>
            <p:sp>
              <p:nvSpPr>
                <p:cNvPr id="33" name="Rectangle 32"/>
                <p:cNvSpPr/>
                <p:nvPr userDrawn="1"/>
              </p:nvSpPr>
              <p:spPr bwMode="auto">
                <a:xfrm>
                  <a:off x="5395286" y="4543426"/>
                  <a:ext cx="869930" cy="289766"/>
                </a:xfrm>
                <a:prstGeom prst="rect">
                  <a:avLst/>
                </a:prstGeom>
                <a:solidFill>
                  <a:srgbClr val="FFB900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algn="l" defTabSz="91410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b="1" kern="1200" baseline="0">
                      <a:solidFill>
                        <a:srgbClr val="000000"/>
                      </a:solidFill>
                      <a:latin typeface="+mn-lt"/>
                      <a:ea typeface="Segoe UI" pitchFamily="34" charset="0"/>
                      <a:cs typeface="Segoe UI" pitchFamily="34" charset="0"/>
                    </a:rPr>
                    <a:t>Yellow</a:t>
                  </a:r>
                </a:p>
                <a:p>
                  <a:pPr marL="0" algn="l" defTabSz="91410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kern="1200">
                      <a:solidFill>
                        <a:srgbClr val="000000"/>
                      </a:solidFill>
                      <a:latin typeface="+mn-lt"/>
                      <a:ea typeface="Segoe UI" pitchFamily="34" charset="0"/>
                      <a:cs typeface="Segoe UI" pitchFamily="34" charset="0"/>
                    </a:rPr>
                    <a:t>R:255 G:185 B:0</a:t>
                  </a:r>
                </a:p>
              </p:txBody>
            </p:sp>
            <p:sp>
              <p:nvSpPr>
                <p:cNvPr id="34" name="Rectangle 33"/>
                <p:cNvSpPr/>
                <p:nvPr userDrawn="1"/>
              </p:nvSpPr>
              <p:spPr bwMode="auto">
                <a:xfrm>
                  <a:off x="6309686" y="4543426"/>
                  <a:ext cx="869930" cy="289766"/>
                </a:xfrm>
                <a:prstGeom prst="rect">
                  <a:avLst/>
                </a:prstGeom>
                <a:solidFill>
                  <a:srgbClr val="D83B01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algn="l" defTabSz="91410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b="1" kern="1200" baseline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latin typeface="+mn-lt"/>
                      <a:ea typeface="Segoe UI" pitchFamily="34" charset="0"/>
                      <a:cs typeface="Segoe UI" pitchFamily="34" charset="0"/>
                    </a:rPr>
                    <a:t>Orange</a:t>
                  </a:r>
                </a:p>
                <a:p>
                  <a:pPr algn="l" defTabSz="914102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>
                      <a:gradFill>
                        <a:gsLst>
                          <a:gs pos="2092">
                            <a:srgbClr val="F8F8F8"/>
                          </a:gs>
                          <a:gs pos="10042">
                            <a:srgbClr val="F8F8F8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</a:t>
                  </a:r>
                  <a:r>
                    <a:rPr lang="en-US" sz="490" baseline="0">
                      <a:gradFill>
                        <a:gsLst>
                          <a:gs pos="2092">
                            <a:srgbClr val="F8F8F8"/>
                          </a:gs>
                          <a:gs pos="10042">
                            <a:srgbClr val="F8F8F8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216 G:59 B:1</a:t>
                  </a:r>
                </a:p>
              </p:txBody>
            </p:sp>
            <p:sp>
              <p:nvSpPr>
                <p:cNvPr id="35" name="Rectangle 34"/>
                <p:cNvSpPr/>
                <p:nvPr userDrawn="1"/>
              </p:nvSpPr>
              <p:spPr bwMode="auto">
                <a:xfrm>
                  <a:off x="3254158" y="4203959"/>
                  <a:ext cx="869930" cy="289766"/>
                </a:xfrm>
                <a:prstGeom prst="rect">
                  <a:avLst/>
                </a:prstGeom>
                <a:solidFill>
                  <a:srgbClr val="008272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algn="l" defTabSz="91410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 b="1" kern="1200" baseline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latin typeface="+mn-lt"/>
                      <a:ea typeface="Segoe UI" pitchFamily="34" charset="0"/>
                      <a:cs typeface="Segoe UI" pitchFamily="34" charset="0"/>
                    </a:rPr>
                    <a:t>Teal</a:t>
                  </a:r>
                </a:p>
                <a:p>
                  <a:pPr algn="l" defTabSz="914102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490">
                      <a:gradFill>
                        <a:gsLst>
                          <a:gs pos="2092">
                            <a:srgbClr val="F8F8F8"/>
                          </a:gs>
                          <a:gs pos="10042">
                            <a:srgbClr val="F8F8F8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R:0</a:t>
                  </a:r>
                  <a:r>
                    <a:rPr lang="en-US" sz="490" baseline="0">
                      <a:gradFill>
                        <a:gsLst>
                          <a:gs pos="2092">
                            <a:srgbClr val="F8F8F8"/>
                          </a:gs>
                          <a:gs pos="10042">
                            <a:srgbClr val="F8F8F8"/>
                          </a:gs>
                        </a:gsLst>
                        <a:lin ang="5400000" scaled="0"/>
                      </a:gradFill>
                      <a:ea typeface="Segoe UI" pitchFamily="34" charset="0"/>
                      <a:cs typeface="Segoe UI" pitchFamily="34" charset="0"/>
                    </a:rPr>
                    <a:t> G:130 B:114</a:t>
                  </a:r>
                  <a:endParaRPr lang="en-US" sz="49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</p:grpSp>
          <p:sp>
            <p:nvSpPr>
              <p:cNvPr id="28" name="TextBox 27"/>
              <p:cNvSpPr txBox="1"/>
              <p:nvPr userDrawn="1"/>
            </p:nvSpPr>
            <p:spPr>
              <a:xfrm rot="5400000">
                <a:off x="12987813" y="258334"/>
                <a:ext cx="843944" cy="326834"/>
              </a:xfrm>
              <a:prstGeom prst="rect">
                <a:avLst/>
              </a:prstGeom>
              <a:noFill/>
            </p:spPr>
            <p:txBody>
              <a:bodyPr wrap="none" lIns="0" tIns="91440" rIns="182880" bIns="91440" rtlCol="0">
                <a:spAutoFit/>
              </a:bodyPr>
              <a:lstStyle/>
              <a:p>
                <a:pPr>
                  <a:lnSpc>
                    <a:spcPct val="90000"/>
                  </a:lnSpc>
                  <a:spcAft>
                    <a:spcPts val="588"/>
                  </a:spcAft>
                </a:pPr>
                <a:r>
                  <a:rPr lang="en-US" sz="98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Main colors</a:t>
                </a:r>
              </a:p>
            </p:txBody>
          </p:sp>
          <p:sp>
            <p:nvSpPr>
              <p:cNvPr id="32" name="TextBox 31"/>
              <p:cNvSpPr txBox="1"/>
              <p:nvPr userDrawn="1"/>
            </p:nvSpPr>
            <p:spPr>
              <a:xfrm rot="5400000">
                <a:off x="11746691" y="4228746"/>
                <a:ext cx="2647253" cy="326834"/>
              </a:xfrm>
              <a:prstGeom prst="rect">
                <a:avLst/>
              </a:prstGeom>
              <a:noFill/>
            </p:spPr>
            <p:txBody>
              <a:bodyPr wrap="none" lIns="0" tIns="91440" rIns="182880" bIns="91440" rtlCol="0">
                <a:spAutoFit/>
              </a:bodyPr>
              <a:lstStyle/>
              <a:p>
                <a:pPr>
                  <a:lnSpc>
                    <a:spcPct val="90000"/>
                  </a:lnSpc>
                  <a:spcAft>
                    <a:spcPts val="588"/>
                  </a:spcAft>
                </a:pPr>
                <a:r>
                  <a:rPr lang="en-US" sz="98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Secondary colors (use only when</a:t>
                </a:r>
                <a:r>
                  <a:rPr lang="en-US" sz="980" baseline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 necessary)</a:t>
                </a:r>
                <a:endParaRPr lang="en-US" sz="98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endParaRPr>
              </a:p>
            </p:txBody>
          </p:sp>
        </p:grpSp>
        <p:sp>
          <p:nvSpPr>
            <p:cNvPr id="19" name="Rectangle 18"/>
            <p:cNvSpPr/>
            <p:nvPr userDrawn="1"/>
          </p:nvSpPr>
          <p:spPr bwMode="auto">
            <a:xfrm rot="5400000">
              <a:off x="12328885" y="3356233"/>
              <a:ext cx="869930" cy="289766"/>
            </a:xfrm>
            <a:prstGeom prst="rect">
              <a:avLst/>
            </a:prstGeom>
            <a:solidFill>
              <a:srgbClr val="00BC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1410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490" b="1" kern="1200" baseline="0">
                  <a:gradFill>
                    <a:gsLst>
                      <a:gs pos="7965">
                        <a:srgbClr val="000000"/>
                      </a:gs>
                      <a:gs pos="28319">
                        <a:srgbClr val="000000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rPr>
                <a:t>Cyan</a:t>
              </a:r>
            </a:p>
            <a:p>
              <a:pPr algn="l" defTabSz="914102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490">
                  <a:gradFill>
                    <a:gsLst>
                      <a:gs pos="7965">
                        <a:srgbClr val="000000"/>
                      </a:gs>
                      <a:gs pos="28319">
                        <a:srgbClr val="000000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R:</a:t>
              </a:r>
              <a:r>
                <a:rPr lang="en-US" sz="490" baseline="0">
                  <a:gradFill>
                    <a:gsLst>
                      <a:gs pos="7965">
                        <a:srgbClr val="000000"/>
                      </a:gs>
                      <a:gs pos="28319">
                        <a:srgbClr val="000000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0 G:188 B:242</a:t>
              </a:r>
              <a:endParaRPr lang="en-US" sz="490">
                <a:gradFill>
                  <a:gsLst>
                    <a:gs pos="7965">
                      <a:srgbClr val="000000"/>
                    </a:gs>
                    <a:gs pos="28319">
                      <a:srgbClr val="000000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0386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</p:sldLayoutIdLst>
  <p:transition>
    <p:fade/>
  </p:transition>
  <p:txStyles>
    <p:titleStyle>
      <a:lvl1pPr algn="l" defTabSz="914367" rtl="0" eaLnBrk="1" latinLnBrk="0" hangingPunct="1">
        <a:lnSpc>
          <a:spcPct val="90000"/>
        </a:lnSpc>
        <a:spcBef>
          <a:spcPct val="0"/>
        </a:spcBef>
        <a:buNone/>
        <a:defRPr lang="en-US" sz="4705" b="0" kern="1200" cap="none" spc="-100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36145" marR="0" indent="-336145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3921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72691" marR="0" indent="-236546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353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784338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961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08435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32531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509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3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77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1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57183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8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1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469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C7287-25EE-41A6-A2BD-D98C5ADAF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new in .NET Core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457379-948D-4845-B8BA-5CF9B789DD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Martin Ullrich</a:t>
            </a:r>
          </a:p>
        </p:txBody>
      </p:sp>
    </p:spTree>
    <p:extLst>
      <p:ext uri="{BB962C8B-B14F-4D97-AF65-F5344CB8AC3E}">
        <p14:creationId xmlns:p14="http://schemas.microsoft.com/office/powerpoint/2010/main" val="369235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06BC3DC-F7ED-BC4C-ABDE-9621649331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4842864"/>
          </a:xfrm>
        </p:spPr>
        <p:txBody>
          <a:bodyPr/>
          <a:lstStyle/>
          <a:p>
            <a:r>
              <a:rPr lang="en-US" dirty="0"/>
              <a:t>1.0 – 2016</a:t>
            </a:r>
          </a:p>
          <a:p>
            <a:pPr lvl="1"/>
            <a:r>
              <a:rPr lang="en-US" dirty="0"/>
              <a:t>Initial release</a:t>
            </a:r>
          </a:p>
          <a:p>
            <a:pPr lvl="1"/>
            <a:r>
              <a:rPr lang="en-US" dirty="0"/>
              <a:t>Cross-Platform web applications with ASP.NET Core</a:t>
            </a:r>
          </a:p>
          <a:p>
            <a:pPr lvl="1"/>
            <a:r>
              <a:rPr lang="en-US" dirty="0"/>
              <a:t>Open source</a:t>
            </a:r>
          </a:p>
          <a:p>
            <a:r>
              <a:rPr lang="en-US" dirty="0"/>
              <a:t>2.0 – 2017</a:t>
            </a:r>
          </a:p>
          <a:p>
            <a:pPr lvl="1"/>
            <a:r>
              <a:rPr lang="en-US" dirty="0"/>
              <a:t>.NET Standard 2.0</a:t>
            </a:r>
          </a:p>
          <a:p>
            <a:pPr lvl="1"/>
            <a:r>
              <a:rPr lang="en-US" dirty="0"/>
              <a:t>Compatibility shims for .NET Framework DLLs / packages</a:t>
            </a:r>
          </a:p>
          <a:p>
            <a:r>
              <a:rPr lang="en-US" dirty="0"/>
              <a:t>2.1 – 2018</a:t>
            </a:r>
          </a:p>
          <a:p>
            <a:pPr lvl="1"/>
            <a:r>
              <a:rPr lang="en-US" dirty="0"/>
              <a:t>Windows Compatibility Pack</a:t>
            </a:r>
          </a:p>
          <a:p>
            <a:pPr lvl="1"/>
            <a:r>
              <a:rPr lang="en-US" dirty="0"/>
              <a:t>…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F630D7-73E1-5546-A267-0983BC609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Evolution of .NET Core</a:t>
            </a:r>
          </a:p>
        </p:txBody>
      </p:sp>
    </p:spTree>
    <p:extLst>
      <p:ext uri="{BB962C8B-B14F-4D97-AF65-F5344CB8AC3E}">
        <p14:creationId xmlns:p14="http://schemas.microsoft.com/office/powerpoint/2010/main" val="36613086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FA7199B-E063-3449-8BEF-8573E4D7E9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A532C4C-C062-7B42-AD1E-8152399BF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.NET Core 2.1 Major Features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7BF2687-A977-CB49-B2F8-A191076A1A94}"/>
              </a:ext>
            </a:extLst>
          </p:cNvPr>
          <p:cNvSpPr txBox="1">
            <a:spLocks/>
          </p:cNvSpPr>
          <p:nvPr/>
        </p:nvSpPr>
        <p:spPr>
          <a:xfrm>
            <a:off x="218655" y="2272016"/>
            <a:ext cx="3925862" cy="290632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146304" tIns="91440" rIns="146304" bIns="91440" rtlCol="0">
            <a:spAutoFit/>
          </a:bodyPr>
          <a:lstStyle>
            <a:lvl1pPr marL="336145" marR="0" indent="-336145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3921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72691" marR="0" indent="-236546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353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84338" marR="0" indent="-224097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961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08435" marR="0" indent="-224097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765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32531" marR="0" indent="-224097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765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14509" indent="-228592" algn="l" defTabSz="91436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93" indent="-228592" algn="l" defTabSz="91436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77" indent="-228592" algn="l" defTabSz="91436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61" indent="-228592" algn="l" defTabSz="91436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/>
          </a:p>
          <a:p>
            <a:pPr lvl="1"/>
            <a:endParaRPr lang="en-US"/>
          </a:p>
          <a:p>
            <a:pPr>
              <a:buFont typeface="Segoe UI" panose="020B0502040204020203" pitchFamily="34" charset="0"/>
              <a:buChar char="∙"/>
            </a:pPr>
            <a:r>
              <a:rPr lang="en-US" sz="2000">
                <a:latin typeface="+mn-lt"/>
              </a:rPr>
              <a:t>Global Tools</a:t>
            </a:r>
          </a:p>
          <a:p>
            <a:pPr>
              <a:buFont typeface="Segoe UI" panose="020B0502040204020203" pitchFamily="34" charset="0"/>
              <a:buChar char="∙"/>
            </a:pPr>
            <a:r>
              <a:rPr lang="en-US" sz="2000">
                <a:latin typeface="+mn-lt"/>
              </a:rPr>
              <a:t>Span&lt;T&gt;</a:t>
            </a:r>
          </a:p>
          <a:p>
            <a:pPr>
              <a:buFont typeface="Segoe UI" panose="020B0502040204020203" pitchFamily="34" charset="0"/>
              <a:buChar char="∙"/>
            </a:pPr>
            <a:r>
              <a:rPr lang="en-US" sz="2000">
                <a:latin typeface="+mn-lt"/>
              </a:rPr>
              <a:t>Sockets</a:t>
            </a:r>
          </a:p>
          <a:p>
            <a:pPr>
              <a:buFont typeface="Segoe UI" panose="020B0502040204020203" pitchFamily="34" charset="0"/>
              <a:buChar char="∙"/>
            </a:pPr>
            <a:r>
              <a:rPr lang="en-US" sz="2000">
                <a:latin typeface="+mn-lt"/>
              </a:rPr>
              <a:t>HttpClient Performance</a:t>
            </a:r>
          </a:p>
          <a:p>
            <a:pPr>
              <a:buFont typeface="Segoe UI" panose="020B0502040204020203" pitchFamily="34" charset="0"/>
              <a:buChar char="∙"/>
            </a:pPr>
            <a:r>
              <a:rPr lang="en-US" sz="2000">
                <a:latin typeface="+mn-lt"/>
              </a:rPr>
              <a:t>Windows Compatibility Pack</a:t>
            </a:r>
            <a:endParaRPr lang="en-US">
              <a:latin typeface="+mn-lt"/>
            </a:endParaRPr>
          </a:p>
          <a:p>
            <a:pPr lvl="1"/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CB0A65E-089A-824B-96AD-379A13C8B5D7}"/>
              </a:ext>
            </a:extLst>
          </p:cNvPr>
          <p:cNvSpPr txBox="1">
            <a:spLocks/>
          </p:cNvSpPr>
          <p:nvPr/>
        </p:nvSpPr>
        <p:spPr>
          <a:xfrm>
            <a:off x="4346394" y="2266251"/>
            <a:ext cx="3727735" cy="2893100"/>
          </a:xfrm>
          <a:prstGeom prst="rect">
            <a:avLst/>
          </a:prstGeom>
          <a:ln>
            <a:solidFill>
              <a:schemeClr val="accent5"/>
            </a:solidFill>
          </a:ln>
        </p:spPr>
        <p:txBody>
          <a:bodyPr vert="horz" wrap="square" lIns="0" tIns="0" rIns="0" bIns="0" rtlCol="0">
            <a:sp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6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/>
          </a:p>
          <a:p>
            <a:pPr lvl="1"/>
            <a:endParaRPr lang="en-US"/>
          </a:p>
          <a:p>
            <a:pPr lvl="1"/>
            <a:r>
              <a:rPr lang="en-US"/>
              <a:t>Lazy Loading</a:t>
            </a:r>
          </a:p>
          <a:p>
            <a:pPr lvl="1"/>
            <a:r>
              <a:rPr lang="en-US"/>
              <a:t>Value conversions</a:t>
            </a:r>
          </a:p>
          <a:p>
            <a:pPr lvl="1"/>
            <a:r>
              <a:rPr lang="en-US"/>
              <a:t>Query types</a:t>
            </a:r>
          </a:p>
          <a:p>
            <a:pPr lvl="1"/>
            <a:r>
              <a:rPr lang="en-US"/>
              <a:t>Data seeding</a:t>
            </a:r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B4F39D4-708E-2845-B3D5-87517E1CCF70}"/>
              </a:ext>
            </a:extLst>
          </p:cNvPr>
          <p:cNvSpPr txBox="1">
            <a:spLocks/>
          </p:cNvSpPr>
          <p:nvPr/>
        </p:nvSpPr>
        <p:spPr>
          <a:xfrm>
            <a:off x="8277853" y="2285239"/>
            <a:ext cx="3710522" cy="289310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vert="horz" wrap="square" lIns="0" tIns="0" rIns="0" bIns="0" rtlCol="0">
            <a:sp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6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/>
          </a:p>
          <a:p>
            <a:pPr lvl="1"/>
            <a:endParaRPr lang="en-US"/>
          </a:p>
          <a:p>
            <a:pPr lvl="1"/>
            <a:r>
              <a:rPr lang="en-US"/>
              <a:t>HTTPS</a:t>
            </a:r>
          </a:p>
          <a:p>
            <a:pPr lvl="1"/>
            <a:r>
              <a:rPr lang="en-US"/>
              <a:t>Razor UI as a library</a:t>
            </a:r>
          </a:p>
          <a:p>
            <a:pPr lvl="1"/>
            <a:r>
              <a:rPr lang="en-US" err="1"/>
              <a:t>HttpClientFactory</a:t>
            </a:r>
            <a:endParaRPr lang="en-US"/>
          </a:p>
          <a:p>
            <a:pPr lvl="1"/>
            <a:r>
              <a:rPr lang="en-US"/>
              <a:t>ASP.NET Core </a:t>
            </a:r>
            <a:r>
              <a:rPr lang="en-US" err="1"/>
              <a:t>SignalR</a:t>
            </a:r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9BA9F6-6797-3441-916D-B1CA85346520}"/>
              </a:ext>
            </a:extLst>
          </p:cNvPr>
          <p:cNvSpPr/>
          <p:nvPr/>
        </p:nvSpPr>
        <p:spPr bwMode="auto">
          <a:xfrm>
            <a:off x="4346394" y="2272173"/>
            <a:ext cx="3727735" cy="553998"/>
          </a:xfrm>
          <a:prstGeom prst="rect">
            <a:avLst/>
          </a:prstGeom>
          <a:solidFill>
            <a:schemeClr val="accent5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EF Core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6539B7-F055-2642-ADD9-C0548DCD1695}"/>
              </a:ext>
            </a:extLst>
          </p:cNvPr>
          <p:cNvSpPr/>
          <p:nvPr/>
        </p:nvSpPr>
        <p:spPr bwMode="auto">
          <a:xfrm>
            <a:off x="8281660" y="2271073"/>
            <a:ext cx="3706715" cy="553998"/>
          </a:xfrm>
          <a:prstGeom prst="rect">
            <a:avLst/>
          </a:prstGeom>
          <a:solidFill>
            <a:schemeClr val="accent3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ASP.NET Core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63096D-1200-AC48-9BE0-A3410679B43D}"/>
              </a:ext>
            </a:extLst>
          </p:cNvPr>
          <p:cNvSpPr/>
          <p:nvPr/>
        </p:nvSpPr>
        <p:spPr bwMode="auto">
          <a:xfrm>
            <a:off x="222324" y="2271073"/>
            <a:ext cx="3922193" cy="55399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.NET Core</a:t>
            </a:r>
          </a:p>
        </p:txBody>
      </p:sp>
    </p:spTree>
    <p:extLst>
      <p:ext uri="{BB962C8B-B14F-4D97-AF65-F5344CB8AC3E}">
        <p14:creationId xmlns:p14="http://schemas.microsoft.com/office/powerpoint/2010/main" val="173839459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532C4C-C062-7B42-AD1E-8152399BF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.NET Core 2.2 Major Features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7BF2687-A977-CB49-B2F8-A191076A1A94}"/>
              </a:ext>
            </a:extLst>
          </p:cNvPr>
          <p:cNvSpPr txBox="1">
            <a:spLocks/>
          </p:cNvSpPr>
          <p:nvPr/>
        </p:nvSpPr>
        <p:spPr>
          <a:xfrm>
            <a:off x="218655" y="2272016"/>
            <a:ext cx="3925862" cy="283154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146304" tIns="91440" rIns="146304" bIns="91440" rtlCol="0">
            <a:spAutoFit/>
          </a:bodyPr>
          <a:lstStyle>
            <a:lvl1pPr marL="336145" marR="0" indent="-336145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3921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72691" marR="0" indent="-236546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353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84338" marR="0" indent="-224097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961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08435" marR="0" indent="-224097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765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32531" marR="0" indent="-224097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765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14509" indent="-228592" algn="l" defTabSz="91436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93" indent="-228592" algn="l" defTabSz="91436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77" indent="-228592" algn="l" defTabSz="91436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61" indent="-228592" algn="l" defTabSz="91436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>
              <a:buFont typeface="Segoe UI" panose="020B0502040204020203" pitchFamily="34" charset="0"/>
              <a:buChar char="∙"/>
            </a:pPr>
            <a:r>
              <a:rPr lang="en-US" sz="2000" dirty="0">
                <a:latin typeface="+mn-lt"/>
              </a:rPr>
              <a:t>Multi-tiered JIT compilation</a:t>
            </a:r>
          </a:p>
          <a:p>
            <a:pPr>
              <a:buFont typeface="Segoe UI" panose="020B0502040204020203" pitchFamily="34" charset="0"/>
              <a:buChar char="∙"/>
            </a:pPr>
            <a:r>
              <a:rPr lang="en-US" sz="2000" dirty="0">
                <a:latin typeface="+mn-lt"/>
              </a:rPr>
              <a:t>SQL token authentication</a:t>
            </a:r>
          </a:p>
          <a:p>
            <a:pPr>
              <a:buFont typeface="Segoe UI" panose="020B0502040204020203" pitchFamily="34" charset="0"/>
              <a:buChar char="∙"/>
            </a:pPr>
            <a:r>
              <a:rPr lang="en-US" sz="2000" dirty="0">
                <a:latin typeface="+mn-lt"/>
              </a:rPr>
              <a:t>Runtime event listeners</a:t>
            </a: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CB0A65E-089A-824B-96AD-379A13C8B5D7}"/>
              </a:ext>
            </a:extLst>
          </p:cNvPr>
          <p:cNvSpPr txBox="1">
            <a:spLocks/>
          </p:cNvSpPr>
          <p:nvPr/>
        </p:nvSpPr>
        <p:spPr>
          <a:xfrm>
            <a:off x="4346394" y="2266251"/>
            <a:ext cx="3727735" cy="2893100"/>
          </a:xfrm>
          <a:prstGeom prst="rect">
            <a:avLst/>
          </a:prstGeom>
          <a:ln>
            <a:solidFill>
              <a:schemeClr val="accent5"/>
            </a:solidFill>
          </a:ln>
        </p:spPr>
        <p:txBody>
          <a:bodyPr vert="horz" wrap="square" lIns="0" tIns="0" rIns="0" bIns="0" rtlCol="0">
            <a:sp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6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Spatial extensions</a:t>
            </a:r>
          </a:p>
          <a:p>
            <a:pPr lvl="1"/>
            <a:r>
              <a:rPr lang="en-US" dirty="0"/>
              <a:t>Collections of owned entities</a:t>
            </a:r>
          </a:p>
          <a:p>
            <a:pPr lvl="1"/>
            <a:r>
              <a:rPr lang="en-US" dirty="0"/>
              <a:t>Query tags</a:t>
            </a:r>
          </a:p>
          <a:p>
            <a:pPr marL="228600" lvl="1" indent="0">
              <a:buNone/>
            </a:pPr>
            <a:endParaRPr lang="en-US" dirty="0"/>
          </a:p>
          <a:p>
            <a:pPr marL="228600" lvl="1" indent="0">
              <a:buNone/>
            </a:pPr>
            <a:endParaRPr lang="en-US" dirty="0"/>
          </a:p>
          <a:p>
            <a:pPr marL="228600" lvl="1" indent="0">
              <a:buNone/>
            </a:pPr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B4F39D4-708E-2845-B3D5-87517E1CCF70}"/>
              </a:ext>
            </a:extLst>
          </p:cNvPr>
          <p:cNvSpPr txBox="1">
            <a:spLocks/>
          </p:cNvSpPr>
          <p:nvPr/>
        </p:nvSpPr>
        <p:spPr>
          <a:xfrm>
            <a:off x="8277853" y="2285239"/>
            <a:ext cx="3710522" cy="4247317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vert="horz" wrap="square" lIns="0" tIns="0" rIns="0" bIns="0" rtlCol="0">
            <a:sp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6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Template updates</a:t>
            </a:r>
            <a:br>
              <a:rPr lang="en-US" dirty="0"/>
            </a:br>
            <a:r>
              <a:rPr lang="en-US" dirty="0"/>
              <a:t>(Bootstrap 4, Angular 6)</a:t>
            </a:r>
          </a:p>
          <a:p>
            <a:pPr lvl="1"/>
            <a:r>
              <a:rPr lang="en-US" dirty="0"/>
              <a:t>Better </a:t>
            </a:r>
            <a:r>
              <a:rPr lang="en-US" dirty="0" err="1"/>
              <a:t>OpenAPI</a:t>
            </a:r>
            <a:r>
              <a:rPr lang="en-US" dirty="0"/>
              <a:t> integration</a:t>
            </a:r>
            <a:br>
              <a:rPr lang="en-US" dirty="0"/>
            </a:br>
            <a:r>
              <a:rPr lang="en-US" dirty="0"/>
              <a:t>+ code analyzers</a:t>
            </a:r>
          </a:p>
          <a:p>
            <a:pPr lvl="1"/>
            <a:r>
              <a:rPr lang="en-US" dirty="0"/>
              <a:t>IIS in-process hosting (opt-in)</a:t>
            </a:r>
          </a:p>
          <a:p>
            <a:pPr lvl="1"/>
            <a:r>
              <a:rPr lang="en-US" dirty="0"/>
              <a:t>HTTP/2 (preview)</a:t>
            </a:r>
          </a:p>
          <a:p>
            <a:pPr lvl="1"/>
            <a:r>
              <a:rPr lang="en-US" dirty="0"/>
              <a:t>Health checks</a:t>
            </a:r>
          </a:p>
          <a:p>
            <a:pPr lvl="1"/>
            <a:r>
              <a:rPr lang="en-US" dirty="0"/>
              <a:t>Endpoint routing (opt-in)</a:t>
            </a:r>
          </a:p>
          <a:p>
            <a:pPr lvl="1"/>
            <a:r>
              <a:rPr lang="en-US" dirty="0" err="1"/>
              <a:t>SignalR</a:t>
            </a:r>
            <a:r>
              <a:rPr lang="en-US" dirty="0"/>
              <a:t> Java client</a:t>
            </a:r>
          </a:p>
          <a:p>
            <a:pPr lvl="1"/>
            <a:r>
              <a:rPr lang="en-US" dirty="0"/>
              <a:t>…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9BA9F6-6797-3441-916D-B1CA85346520}"/>
              </a:ext>
            </a:extLst>
          </p:cNvPr>
          <p:cNvSpPr/>
          <p:nvPr/>
        </p:nvSpPr>
        <p:spPr bwMode="auto">
          <a:xfrm>
            <a:off x="4346394" y="2272173"/>
            <a:ext cx="3727735" cy="553998"/>
          </a:xfrm>
          <a:prstGeom prst="rect">
            <a:avLst/>
          </a:prstGeom>
          <a:solidFill>
            <a:schemeClr val="accent5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EF Core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6539B7-F055-2642-ADD9-C0548DCD1695}"/>
              </a:ext>
            </a:extLst>
          </p:cNvPr>
          <p:cNvSpPr/>
          <p:nvPr/>
        </p:nvSpPr>
        <p:spPr bwMode="auto">
          <a:xfrm>
            <a:off x="8281660" y="2271073"/>
            <a:ext cx="3706715" cy="553998"/>
          </a:xfrm>
          <a:prstGeom prst="rect">
            <a:avLst/>
          </a:prstGeom>
          <a:solidFill>
            <a:schemeClr val="accent3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ASP.NET Core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63096D-1200-AC48-9BE0-A3410679B43D}"/>
              </a:ext>
            </a:extLst>
          </p:cNvPr>
          <p:cNvSpPr/>
          <p:nvPr/>
        </p:nvSpPr>
        <p:spPr bwMode="auto">
          <a:xfrm>
            <a:off x="222324" y="2271073"/>
            <a:ext cx="3922193" cy="55399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.NET Core</a:t>
            </a:r>
          </a:p>
        </p:txBody>
      </p:sp>
    </p:spTree>
    <p:extLst>
      <p:ext uri="{BB962C8B-B14F-4D97-AF65-F5344CB8AC3E}">
        <p14:creationId xmlns:p14="http://schemas.microsoft.com/office/powerpoint/2010/main" val="2628245427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17DD1-687B-204A-B988-F7A762F5D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.NET Core 3.0</a:t>
            </a:r>
          </a:p>
        </p:txBody>
      </p:sp>
    </p:spTree>
    <p:extLst>
      <p:ext uri="{BB962C8B-B14F-4D97-AF65-F5344CB8AC3E}">
        <p14:creationId xmlns:p14="http://schemas.microsoft.com/office/powerpoint/2010/main" val="320799323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1"/>
          <p:cNvSpPr txBox="1">
            <a:spLocks/>
          </p:cNvSpPr>
          <p:nvPr/>
        </p:nvSpPr>
        <p:spPr>
          <a:xfrm>
            <a:off x="459030" y="56350"/>
            <a:ext cx="10551559" cy="1097205"/>
          </a:xfrm>
          <a:prstGeom prst="rect">
            <a:avLst/>
          </a:prstGeom>
        </p:spPr>
        <p:txBody>
          <a:bodyPr lIns="146095" tIns="9131" rIns="146095" bIns="9131" anchor="b" anchorCtr="0"/>
          <a:lstStyle>
            <a:lvl1pPr marL="0" indent="0" algn="l" defTabSz="914367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lang="en-US" sz="6000" b="0" kern="1200" cap="none" spc="-100" baseline="0">
                <a:ln w="3175"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l" defTabSz="91305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00" b="0" i="0" u="none" strike="noStrike" kern="1200" cap="none" spc="-100" normalizeH="0" baseline="0" noProof="0" dirty="0">
                <a:ln w="3175"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Segoe UI Light"/>
                <a:ea typeface="+mn-ea"/>
                <a:cs typeface="Segoe UI" pitchFamily="34" charset="0"/>
              </a:rPr>
              <a:t>.NET Core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4F4E84C-B245-45CD-B9D5-79D7F62F5ACF}"/>
              </a:ext>
            </a:extLst>
          </p:cNvPr>
          <p:cNvGrpSpPr/>
          <p:nvPr/>
        </p:nvGrpSpPr>
        <p:grpSpPr>
          <a:xfrm>
            <a:off x="8009616" y="1710871"/>
            <a:ext cx="1250398" cy="2075963"/>
            <a:chOff x="524899" y="1683299"/>
            <a:chExt cx="1250398" cy="2075963"/>
          </a:xfrm>
          <a:solidFill>
            <a:srgbClr val="002060"/>
          </a:solidFill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9127A41-E757-41D2-AC23-C49A4429BD0C}"/>
                </a:ext>
              </a:extLst>
            </p:cNvPr>
            <p:cNvSpPr/>
            <p:nvPr/>
          </p:nvSpPr>
          <p:spPr bwMode="auto">
            <a:xfrm>
              <a:off x="524899" y="1683299"/>
              <a:ext cx="1250398" cy="2075963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46B3D685-3D37-4F7B-9D28-1BFD3FD20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497" y="1756122"/>
              <a:ext cx="779562" cy="849589"/>
            </a:xfrm>
            <a:prstGeom prst="rect">
              <a:avLst/>
            </a:prstGeom>
            <a:grpFill/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FDEB3EB-E995-4786-9E17-EC1290892340}"/>
                </a:ext>
              </a:extLst>
            </p:cNvPr>
            <p:cNvSpPr txBox="1"/>
            <p:nvPr/>
          </p:nvSpPr>
          <p:spPr>
            <a:xfrm>
              <a:off x="529712" y="2677499"/>
              <a:ext cx="1208517" cy="180049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+mn-cs"/>
                </a:rPr>
                <a:t>DESKTOP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C2421A3-7ECA-4C10-A9B5-8D45C8FB3114}"/>
              </a:ext>
            </a:extLst>
          </p:cNvPr>
          <p:cNvGrpSpPr/>
          <p:nvPr/>
        </p:nvGrpSpPr>
        <p:grpSpPr>
          <a:xfrm>
            <a:off x="532527" y="1682702"/>
            <a:ext cx="2504119" cy="2075963"/>
            <a:chOff x="1771192" y="1683299"/>
            <a:chExt cx="2504119" cy="2075963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EE0F1726-3D94-49FB-A854-78E7F7B85312}"/>
                </a:ext>
              </a:extLst>
            </p:cNvPr>
            <p:cNvGrpSpPr/>
            <p:nvPr/>
          </p:nvGrpSpPr>
          <p:grpSpPr>
            <a:xfrm>
              <a:off x="1771192" y="1683300"/>
              <a:ext cx="1252060" cy="2075962"/>
              <a:chOff x="1771192" y="1683300"/>
              <a:chExt cx="1252060" cy="2075962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72424025-AB22-4920-AB51-90D9719CBBEF}"/>
                  </a:ext>
                </a:extLst>
              </p:cNvPr>
              <p:cNvSpPr/>
              <p:nvPr/>
            </p:nvSpPr>
            <p:spPr bwMode="auto">
              <a:xfrm>
                <a:off x="1772854" y="1683300"/>
                <a:ext cx="1250398" cy="2075962"/>
              </a:xfrm>
              <a:prstGeom prst="rect">
                <a:avLst/>
              </a:prstGeom>
              <a:solidFill>
                <a:srgbClr val="FFB900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32472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err="1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95C7F725-8B32-4B07-B1B0-690B0B8B33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28189" y="1748888"/>
                <a:ext cx="728049" cy="849589"/>
              </a:xfrm>
              <a:prstGeom prst="rect">
                <a:avLst/>
              </a:prstGeom>
            </p:spPr>
          </p:pic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DC0F005B-7C18-4BC0-95DF-7EA9D78FAB6A}"/>
                  </a:ext>
                </a:extLst>
              </p:cNvPr>
              <p:cNvSpPr txBox="1"/>
              <p:nvPr/>
            </p:nvSpPr>
            <p:spPr>
              <a:xfrm>
                <a:off x="1771192" y="2677499"/>
                <a:ext cx="1251270" cy="1439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 panose="020B0702040204020203" pitchFamily="34" charset="0"/>
                    <a:ea typeface="+mn-ea"/>
                    <a:cs typeface="+mn-cs"/>
                  </a:rPr>
                  <a:t>WEB</a:t>
                </a: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7B128606-EBDB-4826-864D-6690636AC489}"/>
                </a:ext>
              </a:extLst>
            </p:cNvPr>
            <p:cNvGrpSpPr/>
            <p:nvPr/>
          </p:nvGrpSpPr>
          <p:grpSpPr>
            <a:xfrm>
              <a:off x="3016777" y="1683299"/>
              <a:ext cx="1258534" cy="2075961"/>
              <a:chOff x="3654584" y="1899136"/>
              <a:chExt cx="1675508" cy="2597404"/>
            </a:xfrm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F351FA05-F073-42A3-9597-3ED7276ACA1B}"/>
                  </a:ext>
                </a:extLst>
              </p:cNvPr>
              <p:cNvSpPr/>
              <p:nvPr/>
            </p:nvSpPr>
            <p:spPr bwMode="auto">
              <a:xfrm>
                <a:off x="3665416" y="1899136"/>
                <a:ext cx="1664676" cy="2597404"/>
              </a:xfrm>
              <a:prstGeom prst="rect">
                <a:avLst/>
              </a:prstGeom>
              <a:solidFill>
                <a:srgbClr val="00BCF2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32472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err="1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31ABE907-3006-43DA-A252-A6B6DB8791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94590" y="1990253"/>
                <a:ext cx="1003554" cy="1062990"/>
              </a:xfrm>
              <a:prstGeom prst="rect">
                <a:avLst/>
              </a:prstGeom>
            </p:spPr>
          </p:pic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52D608E-26F1-4E68-AF04-ACE288F34F7F}"/>
                  </a:ext>
                </a:extLst>
              </p:cNvPr>
              <p:cNvSpPr txBox="1"/>
              <p:nvPr/>
            </p:nvSpPr>
            <p:spPr>
              <a:xfrm>
                <a:off x="3654584" y="3143061"/>
                <a:ext cx="1665837" cy="18004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 panose="020B0702040204020203" pitchFamily="34" charset="0"/>
                    <a:ea typeface="+mn-ea"/>
                    <a:cs typeface="+mn-cs"/>
                  </a:rPr>
                  <a:t>CLOUD</a:t>
                </a:r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EFC3F82-E26C-48C7-8424-60B49E82C087}"/>
              </a:ext>
            </a:extLst>
          </p:cNvPr>
          <p:cNvGrpSpPr/>
          <p:nvPr/>
        </p:nvGrpSpPr>
        <p:grpSpPr>
          <a:xfrm>
            <a:off x="9237670" y="1683299"/>
            <a:ext cx="1277956" cy="2075960"/>
            <a:chOff x="8620412" y="1899137"/>
            <a:chExt cx="1701365" cy="2580344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2134DFA-2275-4AB9-9C7C-F265698D5843}"/>
                </a:ext>
              </a:extLst>
            </p:cNvPr>
            <p:cNvSpPr/>
            <p:nvPr/>
          </p:nvSpPr>
          <p:spPr bwMode="auto">
            <a:xfrm>
              <a:off x="8657100" y="1899137"/>
              <a:ext cx="1664677" cy="2580344"/>
            </a:xfrm>
            <a:prstGeom prst="rect">
              <a:avLst/>
            </a:prstGeom>
            <a:solidFill>
              <a:srgbClr val="00829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7FFBA21D-5326-44A7-9597-182A4A4822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6689" y="1981200"/>
              <a:ext cx="907542" cy="1062990"/>
            </a:xfrm>
            <a:prstGeom prst="rect">
              <a:avLst/>
            </a:prstGeom>
          </p:spPr>
        </p:pic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FFF4118-D3AD-4CCA-8319-59F3301D83C4}"/>
                </a:ext>
              </a:extLst>
            </p:cNvPr>
            <p:cNvSpPr txBox="1"/>
            <p:nvPr/>
          </p:nvSpPr>
          <p:spPr>
            <a:xfrm>
              <a:off x="8620412" y="3143061"/>
              <a:ext cx="1665837" cy="1800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+mn-cs"/>
                </a:rPr>
                <a:t>IoT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3BB3713-1207-47CB-A30D-53D0C0CF436D}"/>
              </a:ext>
            </a:extLst>
          </p:cNvPr>
          <p:cNvGrpSpPr/>
          <p:nvPr/>
        </p:nvGrpSpPr>
        <p:grpSpPr>
          <a:xfrm>
            <a:off x="10520087" y="1683299"/>
            <a:ext cx="1250398" cy="2075960"/>
            <a:chOff x="10320997" y="1899137"/>
            <a:chExt cx="1664677" cy="2597403"/>
          </a:xfrm>
          <a:solidFill>
            <a:srgbClr val="FF0000"/>
          </a:solidFill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990206C7-D520-496A-963B-AB65988E8E97}"/>
                </a:ext>
              </a:extLst>
            </p:cNvPr>
            <p:cNvSpPr/>
            <p:nvPr/>
          </p:nvSpPr>
          <p:spPr bwMode="auto">
            <a:xfrm>
              <a:off x="10320997" y="1899137"/>
              <a:ext cx="1664677" cy="2597403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A629F6F8-5019-4069-B04C-848BE1F86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50773" y="1981200"/>
              <a:ext cx="934974" cy="1062990"/>
            </a:xfrm>
            <a:prstGeom prst="rect">
              <a:avLst/>
            </a:prstGeom>
            <a:grpFill/>
          </p:spPr>
        </p:pic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80846B0-655B-44B6-8B0B-150F1193F8A9}"/>
                </a:ext>
              </a:extLst>
            </p:cNvPr>
            <p:cNvSpPr txBox="1"/>
            <p:nvPr/>
          </p:nvSpPr>
          <p:spPr>
            <a:xfrm>
              <a:off x="10349321" y="3143062"/>
              <a:ext cx="1592204" cy="225274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+mn-cs"/>
                </a:rPr>
                <a:t>AI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1EE0F69E-D392-46E2-A9D5-2C92CEA26469}"/>
              </a:ext>
            </a:extLst>
          </p:cNvPr>
          <p:cNvGrpSpPr/>
          <p:nvPr/>
        </p:nvGrpSpPr>
        <p:grpSpPr>
          <a:xfrm>
            <a:off x="524899" y="3759259"/>
            <a:ext cx="8734361" cy="2495656"/>
            <a:chOff x="474923" y="2957811"/>
            <a:chExt cx="9253607" cy="3077297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2768E2C-7B19-4972-B24F-376D4C496B77}"/>
                </a:ext>
              </a:extLst>
            </p:cNvPr>
            <p:cNvSpPr txBox="1"/>
            <p:nvPr/>
          </p:nvSpPr>
          <p:spPr>
            <a:xfrm>
              <a:off x="474923" y="2957811"/>
              <a:ext cx="9253607" cy="307729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lIns="239012" tIns="191209" rIns="239012" bIns="191209" rtlCol="0" anchor="ctr">
              <a:noAutofit/>
            </a:bodyPr>
            <a:lstStyle>
              <a:defPPr>
                <a:defRPr lang="en-US"/>
              </a:defPPr>
              <a:lvl1pPr algn="ctr" defTabSz="914224">
                <a:lnSpc>
                  <a:spcPct val="90000"/>
                </a:lnSpc>
                <a:defRPr sz="2000" kern="0">
                  <a:gradFill>
                    <a:gsLst>
                      <a:gs pos="125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 Semibold" panose="020B0702040204020203" pitchFamily="34" charset="0"/>
                  <a:cs typeface="Segoe UI Semibold" panose="020B0702040204020203" pitchFamily="34" charset="0"/>
                </a:defRPr>
              </a:lvl1pPr>
            </a:lstStyle>
            <a:p>
              <a:pPr marL="0" marR="0" lvl="0" indent="0" algn="ctr" defTabSz="914025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33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938539F-DDDA-4183-87BF-0526D5D21645}"/>
                </a:ext>
              </a:extLst>
            </p:cNvPr>
            <p:cNvSpPr txBox="1"/>
            <p:nvPr/>
          </p:nvSpPr>
          <p:spPr>
            <a:xfrm>
              <a:off x="3762304" y="5408884"/>
              <a:ext cx="2688627" cy="382081"/>
            </a:xfrm>
            <a:prstGeom prst="rect">
              <a:avLst/>
            </a:prstGeom>
            <a:solidFill>
              <a:srgbClr val="D2D2D2"/>
            </a:solidFill>
          </p:spPr>
          <p:txBody>
            <a:bodyPr wrap="square" lIns="239012" tIns="191209" rIns="239012" bIns="191209" rtlCol="0" anchor="ctr">
              <a:noAutofit/>
            </a:bodyPr>
            <a:lstStyle/>
            <a:p>
              <a:pPr marL="0" marR="0" lvl="0" indent="0" algn="ctr" defTabSz="89602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33" b="1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2804">
                        <a:srgbClr val="505050"/>
                      </a:gs>
                      <a:gs pos="26000">
                        <a:srgbClr val="505050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Segoe UI"/>
                  <a:ea typeface="+mn-ea"/>
                  <a:cs typeface="Segoe UI Semilight" panose="020B0402040204020203" pitchFamily="34" charset="0"/>
                </a:rPr>
                <a:t>COMPILERS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4ECBC503-3A76-45BA-9A6D-A333E382EF0C}"/>
                </a:ext>
              </a:extLst>
            </p:cNvPr>
            <p:cNvSpPr txBox="1"/>
            <p:nvPr/>
          </p:nvSpPr>
          <p:spPr>
            <a:xfrm>
              <a:off x="6759530" y="5408884"/>
              <a:ext cx="2626177" cy="382081"/>
            </a:xfrm>
            <a:prstGeom prst="rect">
              <a:avLst/>
            </a:prstGeom>
            <a:solidFill>
              <a:srgbClr val="D2D2D2"/>
            </a:solidFill>
          </p:spPr>
          <p:txBody>
            <a:bodyPr wrap="square" lIns="239012" tIns="191209" rIns="239012" bIns="191209" rtlCol="0" anchor="ctr">
              <a:noAutofit/>
            </a:bodyPr>
            <a:lstStyle/>
            <a:p>
              <a:pPr marL="0" marR="0" lvl="0" indent="0" algn="ctr" defTabSz="89602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33" b="1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2804">
                        <a:srgbClr val="505050"/>
                      </a:gs>
                      <a:gs pos="26000">
                        <a:srgbClr val="505050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Segoe UI"/>
                  <a:ea typeface="+mn-ea"/>
                  <a:cs typeface="Segoe UI Semilight" panose="020B0402040204020203" pitchFamily="34" charset="0"/>
                </a:rPr>
                <a:t>LANGUAGES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A3561CBE-8A8A-4CF2-9004-41871D7D0E6F}"/>
                </a:ext>
              </a:extLst>
            </p:cNvPr>
            <p:cNvSpPr txBox="1"/>
            <p:nvPr/>
          </p:nvSpPr>
          <p:spPr>
            <a:xfrm>
              <a:off x="819096" y="5408885"/>
              <a:ext cx="2634609" cy="394116"/>
            </a:xfrm>
            <a:prstGeom prst="rect">
              <a:avLst/>
            </a:prstGeom>
            <a:solidFill>
              <a:srgbClr val="D2D2D2"/>
            </a:solidFill>
          </p:spPr>
          <p:txBody>
            <a:bodyPr wrap="square" lIns="239012" tIns="191209" rIns="239012" bIns="191209" rtlCol="0" anchor="ctr">
              <a:noAutofit/>
            </a:bodyPr>
            <a:lstStyle/>
            <a:p>
              <a:pPr marL="0" marR="0" lvl="0" indent="0" algn="ctr" defTabSz="89602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33" b="1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2804">
                        <a:srgbClr val="505050"/>
                      </a:gs>
                      <a:gs pos="26000">
                        <a:srgbClr val="505050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Segoe UI"/>
                  <a:ea typeface="+mn-ea"/>
                  <a:cs typeface="Segoe UI Semilight" panose="020B0402040204020203" pitchFamily="34" charset="0"/>
                </a:rPr>
                <a:t>RUNTIME COMPONENTS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77CB0A4-0F05-466C-A74E-540890CB27D3}"/>
                </a:ext>
              </a:extLst>
            </p:cNvPr>
            <p:cNvSpPr txBox="1"/>
            <p:nvPr/>
          </p:nvSpPr>
          <p:spPr>
            <a:xfrm>
              <a:off x="525249" y="3561539"/>
              <a:ext cx="9162736" cy="1149498"/>
            </a:xfrm>
            <a:prstGeom prst="rect">
              <a:avLst/>
            </a:prstGeom>
            <a:solidFill>
              <a:srgbClr val="000000">
                <a:alpha val="10196"/>
              </a:srgbClr>
            </a:solidFill>
          </p:spPr>
          <p:txBody>
            <a:bodyPr wrap="square" lIns="239012" tIns="191209" rIns="239012" bIns="191209" rtlCol="0" anchor="ctr">
              <a:noAutofit/>
            </a:bodyPr>
            <a:lstStyle>
              <a:defPPr>
                <a:defRPr lang="en-US"/>
              </a:defPPr>
              <a:lvl1pPr algn="ctr" defTabSz="914224">
                <a:lnSpc>
                  <a:spcPct val="90000"/>
                </a:lnSpc>
                <a:defRPr sz="1600" b="1" kern="0">
                  <a:gradFill>
                    <a:gsLst>
                      <a:gs pos="2804">
                        <a:srgbClr val="505050"/>
                      </a:gs>
                      <a:gs pos="26000">
                        <a:srgbClr val="505050"/>
                      </a:gs>
                    </a:gsLst>
                    <a:lin ang="5400000" scaled="1"/>
                  </a:gradFill>
                  <a:cs typeface="Segoe UI Semilight" panose="020B0402040204020203" pitchFamily="34" charset="0"/>
                </a:defRPr>
              </a:lvl1pPr>
            </a:lstStyle>
            <a:p>
              <a:pPr marL="0" marR="0" lvl="0" indent="0" algn="ctr" defTabSz="914025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33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LIBRARIES</a:t>
              </a:r>
              <a:endParaRPr kumimoji="0" lang="en-US" sz="1067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45A69D42-C769-429F-833C-FEBE0B0A9C6C}"/>
                </a:ext>
              </a:extLst>
            </p:cNvPr>
            <p:cNvSpPr/>
            <p:nvPr/>
          </p:nvSpPr>
          <p:spPr>
            <a:xfrm>
              <a:off x="549899" y="4949462"/>
              <a:ext cx="9162736" cy="3956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38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33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INFRASTRUCTURE</a:t>
              </a:r>
              <a:endParaRPr kumimoji="0" lang="en-US" sz="1733" b="0" i="0" u="none" strike="noStrike" kern="1200" cap="none" spc="0" normalizeH="0" baseline="0" noProof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endParaRPr>
            </a:p>
          </p:txBody>
        </p: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A59CCAF3-D916-40E9-9076-09DC5F61C3F4}"/>
              </a:ext>
            </a:extLst>
          </p:cNvPr>
          <p:cNvSpPr/>
          <p:nvPr/>
        </p:nvSpPr>
        <p:spPr>
          <a:xfrm>
            <a:off x="592516" y="3844449"/>
            <a:ext cx="8679822" cy="350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02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 Semibold" panose="020B0702040204020203" pitchFamily="34" charset="0"/>
              </a:rPr>
              <a:t>.NET CORE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3E88C77-00DC-495A-87CC-40B91FB9F006}"/>
              </a:ext>
            </a:extLst>
          </p:cNvPr>
          <p:cNvSpPr txBox="1"/>
          <p:nvPr/>
        </p:nvSpPr>
        <p:spPr>
          <a:xfrm>
            <a:off x="563168" y="5246578"/>
            <a:ext cx="8657823" cy="898895"/>
          </a:xfrm>
          <a:prstGeom prst="rect">
            <a:avLst/>
          </a:prstGeom>
          <a:solidFill>
            <a:srgbClr val="000000">
              <a:alpha val="10196"/>
            </a:srgbClr>
          </a:solidFill>
        </p:spPr>
        <p:txBody>
          <a:bodyPr wrap="square" lIns="239012" tIns="191209" rIns="239012" bIns="191209" rtlCol="0" anchor="ctr">
            <a:noAutofit/>
          </a:bodyPr>
          <a:lstStyle>
            <a:defPPr>
              <a:defRPr lang="en-US"/>
            </a:defPPr>
            <a:lvl1pPr algn="ctr" defTabSz="914224">
              <a:lnSpc>
                <a:spcPct val="90000"/>
              </a:lnSpc>
              <a:defRPr sz="1600" b="1" kern="0">
                <a:gradFill>
                  <a:gsLst>
                    <a:gs pos="2804">
                      <a:srgbClr val="505050"/>
                    </a:gs>
                    <a:gs pos="26000">
                      <a:srgbClr val="505050"/>
                    </a:gs>
                  </a:gsLst>
                  <a:lin ang="5400000" scaled="1"/>
                </a:gradFill>
                <a:cs typeface="Segoe UI Semilight" panose="020B0402040204020203" pitchFamily="34" charset="0"/>
              </a:defRPr>
            </a:lvl1pPr>
          </a:lstStyle>
          <a:p>
            <a:pPr marL="0" marR="0" lvl="0" indent="0" algn="ctr" defTabSz="91402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77A195-84C3-465C-8340-5634BF1EEE55}"/>
              </a:ext>
            </a:extLst>
          </p:cNvPr>
          <p:cNvSpPr txBox="1"/>
          <p:nvPr/>
        </p:nvSpPr>
        <p:spPr>
          <a:xfrm>
            <a:off x="3336533" y="287273"/>
            <a:ext cx="2174146" cy="1043363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2917">
                      <a:srgbClr val="505050"/>
                    </a:gs>
                    <a:gs pos="30000">
                      <a:srgbClr val="505050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rPr>
              <a:t>3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5C7ED1A-6941-4155-ADD9-06D71EDCBC71}"/>
              </a:ext>
            </a:extLst>
          </p:cNvPr>
          <p:cNvSpPr/>
          <p:nvPr/>
        </p:nvSpPr>
        <p:spPr>
          <a:xfrm>
            <a:off x="535611" y="3848299"/>
            <a:ext cx="8679822" cy="350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02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 Semibold" panose="020B0702040204020203" pitchFamily="34" charset="0"/>
              </a:rPr>
              <a:t>.NET CORE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1484CA-2EEA-490D-A82D-D4F2D2970661}"/>
              </a:ext>
            </a:extLst>
          </p:cNvPr>
          <p:cNvSpPr txBox="1"/>
          <p:nvPr/>
        </p:nvSpPr>
        <p:spPr>
          <a:xfrm>
            <a:off x="6887053" y="1966961"/>
            <a:ext cx="4123536" cy="1218795"/>
          </a:xfrm>
          <a:prstGeom prst="rect">
            <a:avLst/>
          </a:prstGeom>
          <a:noFill/>
          <a:ln>
            <a:noFill/>
          </a:ln>
        </p:spPr>
        <p:txBody>
          <a:bodyPr wrap="square" lIns="182880" tIns="146304" rIns="182880" bIns="146304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.NET Core 3 expands supported workloads to include Windows Desktop, IoT &amp; AI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33D9E61-6F8E-4DCE-A51A-C3C13CC7E6F3}"/>
              </a:ext>
            </a:extLst>
          </p:cNvPr>
          <p:cNvSpPr txBox="1"/>
          <p:nvPr/>
        </p:nvSpPr>
        <p:spPr>
          <a:xfrm>
            <a:off x="3339686" y="291123"/>
            <a:ext cx="2174146" cy="1043363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2917">
                      <a:srgbClr val="505050"/>
                    </a:gs>
                    <a:gs pos="30000">
                      <a:srgbClr val="505050"/>
                    </a:gs>
                  </a:gsLst>
                  <a:lin ang="5400000" scaled="0"/>
                </a:gradFill>
                <a:effectLst/>
                <a:uLnTx/>
                <a:uFillTx/>
                <a:latin typeface="Segoe UI Light"/>
                <a:ea typeface="+mn-ea"/>
                <a:cs typeface="+mn-cs"/>
              </a:rPr>
              <a:t>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6EEE1F2-2706-4691-B7AA-F268766670E0}"/>
              </a:ext>
            </a:extLst>
          </p:cNvPr>
          <p:cNvSpPr txBox="1"/>
          <p:nvPr/>
        </p:nvSpPr>
        <p:spPr>
          <a:xfrm>
            <a:off x="3359033" y="2096695"/>
            <a:ext cx="5868373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.NET Core is perfectly suited for the requirements of cloud-native, cross-platform workloads</a:t>
            </a:r>
          </a:p>
        </p:txBody>
      </p:sp>
    </p:spTree>
    <p:extLst>
      <p:ext uri="{BB962C8B-B14F-4D97-AF65-F5344CB8AC3E}">
        <p14:creationId xmlns:p14="http://schemas.microsoft.com/office/powerpoint/2010/main" val="36948384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00162 L -0.40885 -0.00254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34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6 -0.00324 L -0.41068 -0.00023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3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486 L -0.41601 7.40741E-7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07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  <p:bldP spid="5" grpId="0"/>
      <p:bldP spid="71" grpId="0"/>
      <p:bldP spid="6" grpId="0"/>
      <p:bldP spid="38" grpId="0"/>
      <p:bldP spid="3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25758A-BABA-7143-90DC-FEFD23C659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5108321"/>
          </a:xfrm>
        </p:spPr>
        <p:txBody>
          <a:bodyPr/>
          <a:lstStyle/>
          <a:p>
            <a:r>
              <a:rPr lang="en-US" dirty="0"/>
              <a:t>Cloud &amp; Web</a:t>
            </a:r>
          </a:p>
          <a:p>
            <a:r>
              <a:rPr lang="en-US" dirty="0"/>
              <a:t>IoT</a:t>
            </a:r>
          </a:p>
          <a:p>
            <a:pPr lvl="1"/>
            <a:r>
              <a:rPr lang="en-US" dirty="0"/>
              <a:t>Better behavior in constrained environments</a:t>
            </a:r>
          </a:p>
          <a:p>
            <a:pPr lvl="1"/>
            <a:r>
              <a:rPr lang="en-US" dirty="0"/>
              <a:t>Small containers</a:t>
            </a:r>
          </a:p>
          <a:p>
            <a:r>
              <a:rPr lang="en-US" dirty="0"/>
              <a:t>AI</a:t>
            </a:r>
          </a:p>
          <a:p>
            <a:pPr lvl="1"/>
            <a:r>
              <a:rPr lang="en-US" dirty="0"/>
              <a:t>Performance improvements</a:t>
            </a:r>
          </a:p>
          <a:p>
            <a:pPr lvl="1"/>
            <a:r>
              <a:rPr lang="en-US" dirty="0"/>
              <a:t>Hardware </a:t>
            </a:r>
            <a:r>
              <a:rPr lang="en-US" dirty="0" err="1"/>
              <a:t>intrinsics</a:t>
            </a:r>
            <a:r>
              <a:rPr lang="en-US" dirty="0"/>
              <a:t> – APIs for AVX, SSE, FMA</a:t>
            </a:r>
          </a:p>
          <a:p>
            <a:pPr lvl="1"/>
            <a:r>
              <a:rPr lang="en-US" dirty="0"/>
              <a:t>Groundwork for ML.NET</a:t>
            </a:r>
          </a:p>
          <a:p>
            <a:r>
              <a:rPr lang="en-US" b="1" dirty="0"/>
              <a:t>Windows Desktop</a:t>
            </a:r>
          </a:p>
          <a:p>
            <a:pPr lvl="1"/>
            <a:r>
              <a:rPr lang="en-US" dirty="0"/>
              <a:t>Open source WinForms &amp; WPF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445EC04-91F9-7C47-BF9D-E023569ED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.NET Core 3.0 scenarios</a:t>
            </a:r>
          </a:p>
        </p:txBody>
      </p:sp>
    </p:spTree>
    <p:extLst>
      <p:ext uri="{BB962C8B-B14F-4D97-AF65-F5344CB8AC3E}">
        <p14:creationId xmlns:p14="http://schemas.microsoft.com/office/powerpoint/2010/main" val="34962483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006E8C-AE56-A84F-B14F-9C897E09D6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4710072"/>
          </a:xfrm>
        </p:spPr>
        <p:txBody>
          <a:bodyPr/>
          <a:lstStyle/>
          <a:p>
            <a:r>
              <a:rPr lang="en-US" dirty="0"/>
              <a:t>Windows only</a:t>
            </a:r>
          </a:p>
          <a:p>
            <a:pPr lvl="1"/>
            <a:r>
              <a:rPr lang="en-US" dirty="0"/>
              <a:t>Minimum Windows version not yet announced</a:t>
            </a:r>
          </a:p>
          <a:p>
            <a:r>
              <a:rPr lang="en-US" dirty="0"/>
              <a:t>Mix WPF &amp; WinForms with UWP controls</a:t>
            </a:r>
          </a:p>
          <a:p>
            <a:pPr lvl="1"/>
            <a:r>
              <a:rPr lang="en-US" dirty="0"/>
              <a:t>“XAML Islands”</a:t>
            </a:r>
          </a:p>
          <a:p>
            <a:pPr lvl="1"/>
            <a:r>
              <a:rPr lang="en-US" dirty="0" err="1"/>
              <a:t>WinUI</a:t>
            </a:r>
            <a:r>
              <a:rPr lang="en-US" dirty="0"/>
              <a:t> Library</a:t>
            </a:r>
          </a:p>
          <a:p>
            <a:r>
              <a:rPr lang="en-US" dirty="0"/>
              <a:t>Port “still standing” .NET Framework Apps to Core</a:t>
            </a:r>
          </a:p>
          <a:p>
            <a:pPr lvl="1"/>
            <a:r>
              <a:rPr lang="en-US" dirty="0"/>
              <a:t>You can use the latest APIs and all C# 8</a:t>
            </a:r>
          </a:p>
          <a:p>
            <a:r>
              <a:rPr lang="en-US" dirty="0"/>
              <a:t>Clean cut allows much needed breaking changes</a:t>
            </a:r>
          </a:p>
          <a:p>
            <a:pPr lvl="1"/>
            <a:r>
              <a:rPr lang="en-US" dirty="0"/>
              <a:t>e.g. High DPI support in WinForms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B3822DA-D4FD-1B49-A79D-A1A3702D3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WPF &amp; WinForms</a:t>
            </a:r>
          </a:p>
        </p:txBody>
      </p:sp>
    </p:spTree>
    <p:extLst>
      <p:ext uri="{BB962C8B-B14F-4D97-AF65-F5344CB8AC3E}">
        <p14:creationId xmlns:p14="http://schemas.microsoft.com/office/powerpoint/2010/main" val="42256021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CB9FF-9E5A-4E69-8EF7-0ECEEB38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046" y="2084172"/>
            <a:ext cx="8880753" cy="2657972"/>
          </a:xfrm>
        </p:spPr>
        <p:txBody>
          <a:bodyPr/>
          <a:lstStyle/>
          <a:p>
            <a:r>
              <a:rPr lang="en-US" dirty="0"/>
              <a:t>Demo </a:t>
            </a:r>
            <a:br>
              <a:rPr lang="en-US" dirty="0"/>
            </a:br>
            <a:r>
              <a:rPr lang="en-US" sz="5400" dirty="0"/>
              <a:t>Windows Desktop Applications</a:t>
            </a:r>
          </a:p>
        </p:txBody>
      </p:sp>
    </p:spTree>
    <p:extLst>
      <p:ext uri="{BB962C8B-B14F-4D97-AF65-F5344CB8AC3E}">
        <p14:creationId xmlns:p14="http://schemas.microsoft.com/office/powerpoint/2010/main" val="3913122009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17DD1-687B-204A-B988-F7A762F5D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else?</a:t>
            </a:r>
          </a:p>
        </p:txBody>
      </p:sp>
    </p:spTree>
    <p:extLst>
      <p:ext uri="{BB962C8B-B14F-4D97-AF65-F5344CB8AC3E}">
        <p14:creationId xmlns:p14="http://schemas.microsoft.com/office/powerpoint/2010/main" val="163264249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386D5AF-BC51-8149-9660-D7F8642ABD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2187907"/>
          </a:xfrm>
        </p:spPr>
        <p:txBody>
          <a:bodyPr/>
          <a:lstStyle/>
          <a:p>
            <a:r>
              <a:rPr lang="en-US" dirty="0"/>
              <a:t>Some C# 8 features require runtime changes</a:t>
            </a:r>
          </a:p>
          <a:p>
            <a:pPr lvl="1"/>
            <a:r>
              <a:rPr lang="en-US" dirty="0"/>
              <a:t>First runtime change since Generics</a:t>
            </a:r>
          </a:p>
          <a:p>
            <a:r>
              <a:rPr lang="en-US" dirty="0"/>
              <a:t>Others just new APIs</a:t>
            </a:r>
          </a:p>
          <a:p>
            <a:pPr lvl="1"/>
            <a:r>
              <a:rPr lang="en-US" dirty="0"/>
              <a:t>BUT: Like Span&lt;T&gt;, the benefit will be BCL classes supporting these APIs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AE96FD9-BD28-4547-9A13-4503C0827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Enables C# 8 features</a:t>
            </a:r>
          </a:p>
        </p:txBody>
      </p:sp>
    </p:spTree>
    <p:extLst>
      <p:ext uri="{BB962C8B-B14F-4D97-AF65-F5344CB8AC3E}">
        <p14:creationId xmlns:p14="http://schemas.microsoft.com/office/powerpoint/2010/main" val="253551600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D9E99F6-927C-A340-A006-679814CE0F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8A127D4-C7B6-5740-BDDF-5B0FA8D0A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C# 8: Default Interface Members</a:t>
            </a:r>
          </a:p>
        </p:txBody>
      </p:sp>
      <p:pic>
        <p:nvPicPr>
          <p:cNvPr id="5" name="Picture 4" descr="A screenshot of a social media post&#13;&#10;&#13;&#10;Description automatically generated">
            <a:extLst>
              <a:ext uri="{FF2B5EF4-FFF2-40B4-BE49-F238E27FC236}">
                <a16:creationId xmlns:a16="http://schemas.microsoft.com/office/drawing/2014/main" id="{8D9B7831-1947-674B-91BE-6DFB1EF25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50" y="1134923"/>
            <a:ext cx="1187450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599539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7C0D080-B8DD-8443-9901-D7EB21C056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D64C2F-0957-FB4C-9382-A2B1D03CE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C# 8: Ranges and Indices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2CD2C4-0BC3-6E4B-955A-A84275BF2B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50" y="1743213"/>
            <a:ext cx="9791700" cy="2311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B9C1B0-AE7B-E448-A3B4-F03E990B48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50" y="4486414"/>
            <a:ext cx="73406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514649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047C57-8606-5849-904B-6E5490A651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1F88F3-9E36-7649-ADA3-940DB48BB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C# 8: </a:t>
            </a:r>
            <a:r>
              <a:rPr lang="en-US" dirty="0" err="1"/>
              <a:t>Async</a:t>
            </a:r>
            <a:r>
              <a:rPr lang="en-US" dirty="0"/>
              <a:t> Streams</a:t>
            </a:r>
          </a:p>
        </p:txBody>
      </p:sp>
      <p:pic>
        <p:nvPicPr>
          <p:cNvPr id="5" name="Picture 4" descr="A screenshot of a cell phone&#13;&#10;&#13;&#10;Description automatically generated">
            <a:extLst>
              <a:ext uri="{FF2B5EF4-FFF2-40B4-BE49-F238E27FC236}">
                <a16:creationId xmlns:a16="http://schemas.microsoft.com/office/drawing/2014/main" id="{A71B764C-9C71-BF4E-A637-D3F35649F6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1371600"/>
            <a:ext cx="99822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278479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1B856A9-77E8-8F4D-806D-9CC6EB2CD7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4710072"/>
          </a:xfrm>
        </p:spPr>
        <p:txBody>
          <a:bodyPr/>
          <a:lstStyle/>
          <a:p>
            <a:r>
              <a:rPr lang="en-US" dirty="0"/>
              <a:t>Fast JSON Serialization</a:t>
            </a:r>
          </a:p>
          <a:p>
            <a:pPr lvl="1"/>
            <a:r>
              <a:rPr lang="en-US" dirty="0"/>
              <a:t>Utf8JsonReader in preview 1</a:t>
            </a:r>
          </a:p>
          <a:p>
            <a:pPr lvl="1"/>
            <a:r>
              <a:rPr lang="en-US" dirty="0"/>
              <a:t>Writing, POCO de-/serialization planned</a:t>
            </a:r>
          </a:p>
          <a:p>
            <a:pPr lvl="1"/>
            <a:r>
              <a:rPr lang="en-US" dirty="0"/>
              <a:t>ASP.NET Core will have optional JSON.NET integration for compatibility</a:t>
            </a:r>
          </a:p>
          <a:p>
            <a:r>
              <a:rPr lang="en-US" dirty="0"/>
              <a:t>Serial Port APIs on Linux</a:t>
            </a:r>
          </a:p>
          <a:p>
            <a:pPr lvl="1"/>
            <a:r>
              <a:rPr lang="en-US" dirty="0"/>
              <a:t>Was limited to Windows before</a:t>
            </a:r>
          </a:p>
          <a:p>
            <a:r>
              <a:rPr lang="it" dirty="0"/>
              <a:t>GPIO, PWM, SPI and I2C APIs</a:t>
            </a:r>
          </a:p>
          <a:p>
            <a:pPr lvl="1"/>
            <a:r>
              <a:rPr lang="en-US" dirty="0" err="1"/>
              <a:t>System.Device.GPIO</a:t>
            </a:r>
            <a:r>
              <a:rPr lang="en-US" dirty="0"/>
              <a:t> NuGet package supported for .NET Core 2.1+ </a:t>
            </a:r>
          </a:p>
          <a:p>
            <a:r>
              <a:rPr lang="en-US" dirty="0"/>
              <a:t>ARM64 Linux support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C9D329-E62F-934E-A034-3776B23A8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API Improvements</a:t>
            </a:r>
          </a:p>
        </p:txBody>
      </p:sp>
    </p:spTree>
    <p:extLst>
      <p:ext uri="{BB962C8B-B14F-4D97-AF65-F5344CB8AC3E}">
        <p14:creationId xmlns:p14="http://schemas.microsoft.com/office/powerpoint/2010/main" val="3825194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1B856A9-77E8-8F4D-806D-9CC6EB2CD7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4444615"/>
          </a:xfrm>
        </p:spPr>
        <p:txBody>
          <a:bodyPr/>
          <a:lstStyle/>
          <a:p>
            <a:r>
              <a:rPr lang="en-US" dirty="0"/>
              <a:t>TLS 1.3 &amp; OpenSSL 1.1.1 supported on Linux</a:t>
            </a:r>
          </a:p>
          <a:p>
            <a:pPr lvl="1"/>
            <a:r>
              <a:rPr lang="en-US" dirty="0"/>
              <a:t>Support for OpenSSL 1.0.2, 1.1.0 and 1.1.1 – whichever is installed</a:t>
            </a:r>
          </a:p>
          <a:p>
            <a:pPr lvl="1"/>
            <a:r>
              <a:rPr lang="en-US" dirty="0"/>
              <a:t>1.1.1: </a:t>
            </a:r>
            <a:r>
              <a:rPr lang="en-US" dirty="0" err="1"/>
              <a:t>SslStream</a:t>
            </a:r>
            <a:r>
              <a:rPr lang="en-US" dirty="0"/>
              <a:t> and </a:t>
            </a:r>
            <a:r>
              <a:rPr lang="en-US" dirty="0" err="1"/>
              <a:t>HttpClient</a:t>
            </a:r>
            <a:r>
              <a:rPr lang="en-US" dirty="0"/>
              <a:t> will use TLS 1.3 by default</a:t>
            </a:r>
          </a:p>
          <a:p>
            <a:r>
              <a:rPr lang="en-US" dirty="0"/>
              <a:t>Cryptography APIs</a:t>
            </a:r>
          </a:p>
          <a:p>
            <a:pPr lvl="1"/>
            <a:r>
              <a:rPr lang="en-US" dirty="0"/>
              <a:t>New ciphers: AES-GCM and AES-CCM</a:t>
            </a:r>
          </a:p>
          <a:p>
            <a:pPr lvl="1"/>
            <a:r>
              <a:rPr lang="en-US" dirty="0"/>
              <a:t>Load / Save keys in DER format (no more X509 cert needed)</a:t>
            </a:r>
          </a:p>
          <a:p>
            <a:r>
              <a:rPr lang="en-US" dirty="0" err="1"/>
              <a:t>MetadataLoadContext</a:t>
            </a:r>
            <a:endParaRPr lang="en-US" dirty="0"/>
          </a:p>
          <a:p>
            <a:pPr lvl="1"/>
            <a:r>
              <a:rPr lang="en-US" dirty="0"/>
              <a:t>Replacement for .NET Framework’s “</a:t>
            </a:r>
            <a:r>
              <a:rPr lang="en-US" dirty="0" err="1"/>
              <a:t>ReflectionOnlyLoad</a:t>
            </a:r>
            <a:r>
              <a:rPr lang="en-US" dirty="0"/>
              <a:t>()”</a:t>
            </a:r>
          </a:p>
          <a:p>
            <a:pPr lvl="1"/>
            <a:r>
              <a:rPr lang="en-US" dirty="0"/>
              <a:t>Available as </a:t>
            </a:r>
            <a:r>
              <a:rPr lang="en-US" dirty="0" err="1"/>
              <a:t>System.Reflection.MetadataLoadContext</a:t>
            </a:r>
            <a:r>
              <a:rPr lang="en-US" dirty="0"/>
              <a:t> package for .NET Standard 2.0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C9D329-E62F-934E-A034-3776B23A8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API Improvements</a:t>
            </a:r>
          </a:p>
        </p:txBody>
      </p:sp>
    </p:spTree>
    <p:extLst>
      <p:ext uri="{BB962C8B-B14F-4D97-AF65-F5344CB8AC3E}">
        <p14:creationId xmlns:p14="http://schemas.microsoft.com/office/powerpoint/2010/main" val="5882660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BF0994-5FBC-3442-A704-A0E402F4A9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5625066"/>
          </a:xfrm>
        </p:spPr>
        <p:txBody>
          <a:bodyPr/>
          <a:lstStyle/>
          <a:p>
            <a:r>
              <a:rPr lang="en-US" sz="3200" dirty="0" err="1"/>
              <a:t>Brotli</a:t>
            </a:r>
            <a:r>
              <a:rPr lang="en-US" sz="3200" dirty="0"/>
              <a:t> support built-in to </a:t>
            </a:r>
            <a:r>
              <a:rPr lang="en-US" sz="3200" dirty="0" err="1"/>
              <a:t>HttpClient</a:t>
            </a:r>
            <a:endParaRPr lang="en-US" sz="3200" dirty="0"/>
          </a:p>
          <a:p>
            <a:r>
              <a:rPr lang="en-US" sz="3200" dirty="0" err="1"/>
              <a:t>ThreadPool.UnsafeQueueWorkItem</a:t>
            </a:r>
            <a:r>
              <a:rPr lang="en-US" sz="3200" dirty="0"/>
              <a:t>(</a:t>
            </a:r>
            <a:r>
              <a:rPr lang="en-US" sz="3200" dirty="0" err="1"/>
              <a:t>IThreadPoolWorkItem</a:t>
            </a:r>
            <a:r>
              <a:rPr lang="en-US" sz="3200" dirty="0"/>
              <a:t>)</a:t>
            </a:r>
          </a:p>
          <a:p>
            <a:r>
              <a:rPr lang="en-US" sz="3200" dirty="0" err="1"/>
              <a:t>Unsafe.Unbox</a:t>
            </a:r>
            <a:endParaRPr lang="en-US" sz="3200" dirty="0"/>
          </a:p>
          <a:p>
            <a:r>
              <a:rPr lang="en-US" sz="3200" dirty="0" err="1"/>
              <a:t>CancellationToken.Unregister</a:t>
            </a:r>
            <a:endParaRPr lang="en-US" sz="3200" dirty="0"/>
          </a:p>
          <a:p>
            <a:r>
              <a:rPr lang="en-US" sz="3200" dirty="0"/>
              <a:t>Complex arithmetic operators</a:t>
            </a:r>
          </a:p>
          <a:p>
            <a:r>
              <a:rPr lang="en-US" sz="3200" dirty="0"/>
              <a:t>Socket APIs for TCP keep alive</a:t>
            </a:r>
          </a:p>
          <a:p>
            <a:r>
              <a:rPr lang="en-US" sz="3200" dirty="0" err="1"/>
              <a:t>StringBuilder.GetChunks</a:t>
            </a:r>
            <a:endParaRPr lang="en-US" sz="3200" dirty="0"/>
          </a:p>
          <a:p>
            <a:r>
              <a:rPr lang="en-US" sz="3200" dirty="0" err="1"/>
              <a:t>IPEndPoint</a:t>
            </a:r>
            <a:r>
              <a:rPr lang="en-US" sz="3200" dirty="0"/>
              <a:t> parsing</a:t>
            </a:r>
          </a:p>
          <a:p>
            <a:r>
              <a:rPr lang="en-US" sz="3200" dirty="0"/>
              <a:t>RandomNumberGenerator.GetInt32</a:t>
            </a:r>
          </a:p>
          <a:p>
            <a:r>
              <a:rPr lang="en-US" sz="3200" dirty="0"/>
              <a:t>(these are just the preview 1 ones…)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426D88-D95B-5841-A1E5-2B2A66A54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Lots of minor API improvements</a:t>
            </a:r>
          </a:p>
        </p:txBody>
      </p:sp>
    </p:spTree>
    <p:extLst>
      <p:ext uri="{BB962C8B-B14F-4D97-AF65-F5344CB8AC3E}">
        <p14:creationId xmlns:p14="http://schemas.microsoft.com/office/powerpoint/2010/main" val="1735428286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17DD1-687B-204A-B988-F7A762F5D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Tooling Improvements</a:t>
            </a:r>
          </a:p>
        </p:txBody>
      </p:sp>
    </p:spTree>
    <p:extLst>
      <p:ext uri="{BB962C8B-B14F-4D97-AF65-F5344CB8AC3E}">
        <p14:creationId xmlns:p14="http://schemas.microsoft.com/office/powerpoint/2010/main" val="3098867402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CB9FF-9E5A-4E69-8EF7-0ECEEB38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046" y="2084172"/>
            <a:ext cx="8880753" cy="1910075"/>
          </a:xfrm>
        </p:spPr>
        <p:txBody>
          <a:bodyPr/>
          <a:lstStyle/>
          <a:p>
            <a:r>
              <a:rPr lang="en-US" dirty="0"/>
              <a:t>Demo </a:t>
            </a:r>
            <a:br>
              <a:rPr lang="en-US" dirty="0"/>
            </a:br>
            <a:r>
              <a:rPr lang="en-US" sz="5400" dirty="0"/>
              <a:t>Local Tools</a:t>
            </a:r>
          </a:p>
        </p:txBody>
      </p:sp>
    </p:spTree>
    <p:extLst>
      <p:ext uri="{BB962C8B-B14F-4D97-AF65-F5344CB8AC3E}">
        <p14:creationId xmlns:p14="http://schemas.microsoft.com/office/powerpoint/2010/main" val="74935184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1B856A9-77E8-8F4D-806D-9CC6EB2CD7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4444615"/>
          </a:xfrm>
        </p:spPr>
        <p:txBody>
          <a:bodyPr/>
          <a:lstStyle/>
          <a:p>
            <a:r>
              <a:rPr lang="en-US" dirty="0"/>
              <a:t>Build “more like publish”</a:t>
            </a:r>
          </a:p>
          <a:p>
            <a:pPr lvl="1"/>
            <a:r>
              <a:rPr lang="en-US" dirty="0"/>
              <a:t>Contains all referenced NuGet assemblies</a:t>
            </a:r>
          </a:p>
          <a:p>
            <a:pPr lvl="1"/>
            <a:r>
              <a:rPr lang="en-US" dirty="0"/>
              <a:t>”dotnet build” output </a:t>
            </a:r>
            <a:r>
              <a:rPr lang="en-US" dirty="0" err="1"/>
              <a:t>copyable</a:t>
            </a:r>
            <a:r>
              <a:rPr lang="en-US" dirty="0"/>
              <a:t> to other machines</a:t>
            </a:r>
          </a:p>
          <a:p>
            <a:pPr lvl="1"/>
            <a:r>
              <a:rPr lang="en-US" dirty="0"/>
              <a:t>Some features like razor compilation still require a publish operation (ASP.NET Core)</a:t>
            </a:r>
          </a:p>
          <a:p>
            <a:r>
              <a:rPr lang="en-US" dirty="0"/>
              <a:t>Executables by default</a:t>
            </a:r>
          </a:p>
          <a:p>
            <a:pPr lvl="1"/>
            <a:r>
              <a:rPr lang="en-US" dirty="0"/>
              <a:t>Build output contains executable for platform built on</a:t>
            </a:r>
          </a:p>
          <a:p>
            <a:pPr lvl="1"/>
            <a:r>
              <a:rPr lang="en-US" dirty="0"/>
              <a:t>“dotnet </a:t>
            </a:r>
            <a:r>
              <a:rPr lang="en-US" dirty="0" err="1"/>
              <a:t>the.dll</a:t>
            </a:r>
            <a:r>
              <a:rPr lang="en-US" dirty="0"/>
              <a:t>” still works cross-platform</a:t>
            </a:r>
          </a:p>
          <a:p>
            <a:r>
              <a:rPr lang="de-AT" dirty="0"/>
              <a:t>Single-</a:t>
            </a:r>
            <a:r>
              <a:rPr lang="de-AT" dirty="0" err="1"/>
              <a:t>executable</a:t>
            </a:r>
            <a:r>
              <a:rPr lang="de-AT" dirty="0"/>
              <a:t> </a:t>
            </a:r>
            <a:r>
              <a:rPr lang="de-AT" dirty="0" err="1"/>
              <a:t>publish</a:t>
            </a:r>
            <a:r>
              <a:rPr lang="de-AT" dirty="0"/>
              <a:t> (</a:t>
            </a:r>
            <a:r>
              <a:rPr lang="de-AT" dirty="0" err="1"/>
              <a:t>planned</a:t>
            </a:r>
            <a:r>
              <a:rPr lang="de-AT" dirty="0"/>
              <a:t>)</a:t>
            </a:r>
          </a:p>
          <a:p>
            <a:pPr lvl="1"/>
            <a:r>
              <a:rPr lang="de-AT" dirty="0" err="1"/>
              <a:t>Merge</a:t>
            </a:r>
            <a:r>
              <a:rPr lang="de-AT" dirty="0"/>
              <a:t> all </a:t>
            </a:r>
            <a:r>
              <a:rPr lang="de-AT" dirty="0" err="1"/>
              <a:t>managed</a:t>
            </a:r>
            <a:r>
              <a:rPr lang="de-AT" dirty="0"/>
              <a:t> </a:t>
            </a:r>
            <a:r>
              <a:rPr lang="de-AT" dirty="0" err="1"/>
              <a:t>and</a:t>
            </a:r>
            <a:r>
              <a:rPr lang="de-AT" dirty="0"/>
              <a:t> native </a:t>
            </a:r>
            <a:r>
              <a:rPr lang="de-AT" dirty="0" err="1"/>
              <a:t>assemblies</a:t>
            </a:r>
            <a:r>
              <a:rPr lang="de-AT" dirty="0"/>
              <a:t> </a:t>
            </a:r>
            <a:r>
              <a:rPr lang="de-AT" dirty="0" err="1"/>
              <a:t>to</a:t>
            </a:r>
            <a:r>
              <a:rPr lang="de-AT" dirty="0"/>
              <a:t> a </a:t>
            </a:r>
            <a:r>
              <a:rPr lang="de-AT" dirty="0" err="1"/>
              <a:t>single</a:t>
            </a:r>
            <a:r>
              <a:rPr lang="de-AT" dirty="0"/>
              <a:t> large </a:t>
            </a:r>
            <a:r>
              <a:rPr lang="de-AT" dirty="0" err="1"/>
              <a:t>executable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C9D329-E62F-934E-A034-3776B23A8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Tooling Improvements</a:t>
            </a:r>
          </a:p>
        </p:txBody>
      </p:sp>
    </p:spTree>
    <p:extLst>
      <p:ext uri="{BB962C8B-B14F-4D97-AF65-F5344CB8AC3E}">
        <p14:creationId xmlns:p14="http://schemas.microsoft.com/office/powerpoint/2010/main" val="38628637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17DD1-687B-204A-B988-F7A762F5D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Entity Framework Core</a:t>
            </a:r>
          </a:p>
        </p:txBody>
      </p:sp>
    </p:spTree>
    <p:extLst>
      <p:ext uri="{BB962C8B-B14F-4D97-AF65-F5344CB8AC3E}">
        <p14:creationId xmlns:p14="http://schemas.microsoft.com/office/powerpoint/2010/main" val="3387728146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1B856A9-77E8-8F4D-806D-9CC6EB2CD7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4444486"/>
          </a:xfrm>
        </p:spPr>
        <p:txBody>
          <a:bodyPr/>
          <a:lstStyle/>
          <a:p>
            <a:r>
              <a:rPr lang="en-US" dirty="0"/>
              <a:t>EF 6 (classic) will run on .NET Core 3.0</a:t>
            </a:r>
          </a:p>
          <a:p>
            <a:pPr lvl="1"/>
            <a:r>
              <a:rPr lang="en-US" dirty="0"/>
              <a:t>Allows to port existing applications using features of classic EF</a:t>
            </a:r>
          </a:p>
          <a:p>
            <a:r>
              <a:rPr lang="en-US" dirty="0"/>
              <a:t>Cosmos DB support</a:t>
            </a:r>
          </a:p>
          <a:p>
            <a:r>
              <a:rPr lang="en-US" dirty="0"/>
              <a:t>LINQ improvements</a:t>
            </a:r>
          </a:p>
          <a:p>
            <a:r>
              <a:rPr lang="en-US" dirty="0"/>
              <a:t>C# 8.0 support</a:t>
            </a:r>
          </a:p>
          <a:p>
            <a:r>
              <a:rPr lang="en-US" dirty="0"/>
              <a:t>Reverse engineering database views into query types</a:t>
            </a:r>
          </a:p>
          <a:p>
            <a:r>
              <a:rPr lang="en-US" dirty="0"/>
              <a:t>Property bag entities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C9D329-E62F-934E-A034-3776B23A8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Entity Framework Core Roadmap for 3.0</a:t>
            </a:r>
          </a:p>
        </p:txBody>
      </p:sp>
    </p:spTree>
    <p:extLst>
      <p:ext uri="{BB962C8B-B14F-4D97-AF65-F5344CB8AC3E}">
        <p14:creationId xmlns:p14="http://schemas.microsoft.com/office/powerpoint/2010/main" val="33283665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17DD1-687B-204A-B988-F7A762F5D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ASP.NET Core</a:t>
            </a:r>
          </a:p>
        </p:txBody>
      </p:sp>
    </p:spTree>
    <p:extLst>
      <p:ext uri="{BB962C8B-B14F-4D97-AF65-F5344CB8AC3E}">
        <p14:creationId xmlns:p14="http://schemas.microsoft.com/office/powerpoint/2010/main" val="4225119957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1B856A9-77E8-8F4D-806D-9CC6EB2CD7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5108321"/>
          </a:xfrm>
        </p:spPr>
        <p:txBody>
          <a:bodyPr/>
          <a:lstStyle/>
          <a:p>
            <a:r>
              <a:rPr lang="en-US" dirty="0"/>
              <a:t>Default optional / preview features from 2.2</a:t>
            </a:r>
          </a:p>
          <a:p>
            <a:pPr lvl="1"/>
            <a:r>
              <a:rPr lang="en-US" dirty="0"/>
              <a:t>In-process hosting, HTTP/2, endpoint routing</a:t>
            </a:r>
          </a:p>
          <a:p>
            <a:r>
              <a:rPr lang="en-US" dirty="0"/>
              <a:t>.NET Core 3.0 only</a:t>
            </a:r>
          </a:p>
          <a:p>
            <a:pPr lvl="1"/>
            <a:r>
              <a:rPr lang="en-US" dirty="0"/>
              <a:t>Support lifecycle for 2.1 on .NET Framework extended indefinitely to match classic MVC</a:t>
            </a:r>
          </a:p>
          <a:p>
            <a:r>
              <a:rPr lang="en-US" dirty="0"/>
              <a:t>Leaner core framework</a:t>
            </a:r>
          </a:p>
          <a:p>
            <a:pPr lvl="1"/>
            <a:r>
              <a:rPr lang="en-US" dirty="0"/>
              <a:t>Entity Framework Core and integrations are NuGet packages</a:t>
            </a:r>
          </a:p>
          <a:p>
            <a:r>
              <a:rPr lang="en-US" dirty="0"/>
              <a:t>More 3</a:t>
            </a:r>
            <a:r>
              <a:rPr lang="en-US" baseline="30000" dirty="0"/>
              <a:t>rd</a:t>
            </a:r>
            <a:r>
              <a:rPr lang="en-US" dirty="0"/>
              <a:t> party integrations</a:t>
            </a:r>
          </a:p>
          <a:p>
            <a:pPr lvl="1"/>
            <a:r>
              <a:rPr lang="en-US" dirty="0"/>
              <a:t>Authentication – </a:t>
            </a:r>
            <a:r>
              <a:rPr lang="en-US" dirty="0" err="1"/>
              <a:t>IdentityServer</a:t>
            </a:r>
            <a:r>
              <a:rPr lang="en-US" dirty="0"/>
              <a:t> already in 2.2 (templates TBD)</a:t>
            </a:r>
          </a:p>
          <a:p>
            <a:pPr lvl="1"/>
            <a:r>
              <a:rPr lang="en-US" dirty="0" err="1"/>
              <a:t>NSwag</a:t>
            </a:r>
            <a:r>
              <a:rPr lang="en-US" dirty="0"/>
              <a:t>, </a:t>
            </a:r>
            <a:r>
              <a:rPr lang="en-US" dirty="0" err="1"/>
              <a:t>Swashbuckle</a:t>
            </a:r>
            <a:r>
              <a:rPr lang="en-US" dirty="0"/>
              <a:t>, </a:t>
            </a:r>
            <a:r>
              <a:rPr lang="en-US" dirty="0" err="1"/>
              <a:t>AutoRest</a:t>
            </a:r>
            <a:r>
              <a:rPr lang="en-US" dirty="0"/>
              <a:t> for API &amp; Client generation experience</a:t>
            </a:r>
          </a:p>
          <a:p>
            <a:pPr lvl="1"/>
            <a:r>
              <a:rPr lang="en-US" dirty="0"/>
              <a:t>Further health checks integrations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C9D329-E62F-934E-A034-3776B23A8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ASP.NET Core Roadmap for 3.0</a:t>
            </a:r>
          </a:p>
        </p:txBody>
      </p:sp>
    </p:spTree>
    <p:extLst>
      <p:ext uri="{BB962C8B-B14F-4D97-AF65-F5344CB8AC3E}">
        <p14:creationId xmlns:p14="http://schemas.microsoft.com/office/powerpoint/2010/main" val="13608172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1B856A9-77E8-8F4D-806D-9CC6EB2CD7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5675336"/>
          </a:xfrm>
        </p:spPr>
        <p:txBody>
          <a:bodyPr/>
          <a:lstStyle/>
          <a:p>
            <a:r>
              <a:rPr lang="en-US" dirty="0" err="1"/>
              <a:t>Blazor</a:t>
            </a:r>
            <a:r>
              <a:rPr lang="en-US" dirty="0"/>
              <a:t> programming model integrated into ASP.NET Core </a:t>
            </a:r>
          </a:p>
          <a:p>
            <a:r>
              <a:rPr lang="en-US" dirty="0"/>
              <a:t>Runs server-side on .NET Core</a:t>
            </a:r>
          </a:p>
          <a:p>
            <a:r>
              <a:rPr lang="en-US" dirty="0"/>
              <a:t>Handle client UI interactions using </a:t>
            </a:r>
            <a:r>
              <a:rPr lang="en-US" dirty="0" err="1"/>
              <a:t>SignalR</a:t>
            </a:r>
            <a:endParaRPr lang="en-US" dirty="0"/>
          </a:p>
          <a:p>
            <a:r>
              <a:rPr lang="en-US" dirty="0"/>
              <a:t>Same code can run client-side on </a:t>
            </a:r>
            <a:r>
              <a:rPr lang="en-US" dirty="0" err="1"/>
              <a:t>WebAssembly</a:t>
            </a:r>
            <a:r>
              <a:rPr lang="en-US" dirty="0"/>
              <a:t> with no code changes</a:t>
            </a:r>
          </a:p>
          <a:p>
            <a:r>
              <a:rPr lang="en-US" dirty="0" err="1"/>
              <a:t>WebAssembly</a:t>
            </a:r>
            <a:r>
              <a:rPr lang="en-US" dirty="0"/>
              <a:t> support remains experimental while runtime matures</a:t>
            </a:r>
          </a:p>
          <a:p>
            <a:r>
              <a:rPr lang="en-US" dirty="0"/>
              <a:t>Razor Components shipping in .NET Core 3.0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C9D329-E62F-934E-A034-3776B23A8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ASP.NET Core 3.0: Razor Components</a:t>
            </a:r>
          </a:p>
        </p:txBody>
      </p:sp>
    </p:spTree>
    <p:extLst>
      <p:ext uri="{BB962C8B-B14F-4D97-AF65-F5344CB8AC3E}">
        <p14:creationId xmlns:p14="http://schemas.microsoft.com/office/powerpoint/2010/main" val="40863643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17DD1-687B-204A-B988-F7A762F5D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 to Core?</a:t>
            </a:r>
          </a:p>
        </p:txBody>
      </p:sp>
    </p:spTree>
    <p:extLst>
      <p:ext uri="{BB962C8B-B14F-4D97-AF65-F5344CB8AC3E}">
        <p14:creationId xmlns:p14="http://schemas.microsoft.com/office/powerpoint/2010/main" val="848268795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1B856A9-77E8-8F4D-806D-9CC6EB2CD7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3382657"/>
          </a:xfrm>
        </p:spPr>
        <p:txBody>
          <a:bodyPr/>
          <a:lstStyle/>
          <a:p>
            <a:r>
              <a:rPr lang="en-US" dirty="0"/>
              <a:t>Port when</a:t>
            </a:r>
          </a:p>
          <a:p>
            <a:pPr lvl="1"/>
            <a:r>
              <a:rPr lang="en-US" dirty="0"/>
              <a:t>Porting provides business value</a:t>
            </a:r>
          </a:p>
          <a:p>
            <a:pPr lvl="1"/>
            <a:r>
              <a:rPr lang="en-US" dirty="0"/>
              <a:t>Actively developed project</a:t>
            </a:r>
          </a:p>
          <a:p>
            <a:pPr lvl="1"/>
            <a:r>
              <a:rPr lang="en-US" dirty="0"/>
              <a:t>You want to use new features and improvements</a:t>
            </a:r>
          </a:p>
          <a:p>
            <a:r>
              <a:rPr lang="en-US" dirty="0"/>
              <a:t>Don’t port when</a:t>
            </a:r>
          </a:p>
          <a:p>
            <a:pPr lvl="1"/>
            <a:r>
              <a:rPr lang="en-US" dirty="0"/>
              <a:t>No business value</a:t>
            </a:r>
          </a:p>
          <a:p>
            <a:pPr lvl="1"/>
            <a:r>
              <a:rPr lang="en-US" dirty="0"/>
              <a:t>“maintenance mode” project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C9D329-E62F-934E-A034-3776B23A8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port or not to port</a:t>
            </a:r>
          </a:p>
        </p:txBody>
      </p:sp>
    </p:spTree>
    <p:extLst>
      <p:ext uri="{BB962C8B-B14F-4D97-AF65-F5344CB8AC3E}">
        <p14:creationId xmlns:p14="http://schemas.microsoft.com/office/powerpoint/2010/main" val="13562884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5FFDC5A7-B86D-4935-9A13-5089169E313E}"/>
              </a:ext>
            </a:extLst>
          </p:cNvPr>
          <p:cNvGrpSpPr/>
          <p:nvPr/>
        </p:nvGrpSpPr>
        <p:grpSpPr>
          <a:xfrm>
            <a:off x="1449704" y="38162"/>
            <a:ext cx="9292590" cy="5707858"/>
            <a:chOff x="1449704" y="7620"/>
            <a:chExt cx="9292590" cy="564432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2151440-F6B1-4AAA-8C10-03A7BF638D4C}"/>
                </a:ext>
              </a:extLst>
            </p:cNvPr>
            <p:cNvSpPr/>
            <p:nvPr/>
          </p:nvSpPr>
          <p:spPr bwMode="auto">
            <a:xfrm>
              <a:off x="1449704" y="7620"/>
              <a:ext cx="9292590" cy="554988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10" name="Picture 9" descr="A close up of a device&#10;&#10;Description generated with high confidence">
              <a:extLst>
                <a:ext uri="{FF2B5EF4-FFF2-40B4-BE49-F238E27FC236}">
                  <a16:creationId xmlns:a16="http://schemas.microsoft.com/office/drawing/2014/main" id="{D032E77A-EF8F-491F-AD9C-FCA3B07166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0309" y="9843"/>
              <a:ext cx="5183680" cy="5642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48061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Dotnet_Template">
  <a:themeElements>
    <a:clrScheme name="Dotnet">
      <a:dk1>
        <a:srgbClr val="505050"/>
      </a:dk1>
      <a:lt1>
        <a:srgbClr val="FFFFFF"/>
      </a:lt1>
      <a:dk2>
        <a:srgbClr val="7030A0"/>
      </a:dk2>
      <a:lt2>
        <a:srgbClr val="F2F2F2"/>
      </a:lt2>
      <a:accent1>
        <a:srgbClr val="7030A0"/>
      </a:accent1>
      <a:accent2>
        <a:srgbClr val="0078D7"/>
      </a:accent2>
      <a:accent3>
        <a:srgbClr val="008272"/>
      </a:accent3>
      <a:accent4>
        <a:srgbClr val="D2D2D2"/>
      </a:accent4>
      <a:accent5>
        <a:srgbClr val="737373"/>
      </a:accent5>
      <a:accent6>
        <a:srgbClr val="505050"/>
      </a:accent6>
      <a:hlink>
        <a:srgbClr val="0078D7"/>
      </a:hlink>
      <a:folHlink>
        <a:srgbClr val="0078D7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icrosoft_Connect_2016_SlideTemplate.potx" id="{C234CE7A-26D5-49BB-B05A-16F212610622}" vid="{5650B0BA-FAE4-45A0-B96B-B7C7DED0CDE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Properties xmlns="http://schemas.microsoft.com/sharepoint/v3" xsi:nil="true"/>
    <_ip_UnifiedCompliancePolicyUIAction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F88B0CCF1BBA489747F146E6B5E06D" ma:contentTypeVersion="10" ma:contentTypeDescription="Create a new document." ma:contentTypeScope="" ma:versionID="e1162cc15dbfb914ec52a789942caef8">
  <xsd:schema xmlns:xsd="http://www.w3.org/2001/XMLSchema" xmlns:xs="http://www.w3.org/2001/XMLSchema" xmlns:p="http://schemas.microsoft.com/office/2006/metadata/properties" xmlns:ns1="http://schemas.microsoft.com/sharepoint/v3" xmlns:ns2="569b343d-e775-480b-9b2b-6a6986deb9b0" xmlns:ns3="11245976-3b4d-4794-a754-317688483df2" targetNamespace="http://schemas.microsoft.com/office/2006/metadata/properties" ma:root="true" ma:fieldsID="158813283217a5160f6383901b0d05a5" ns1:_="" ns2:_="" ns3:_="">
    <xsd:import namespace="http://schemas.microsoft.com/sharepoint/v3"/>
    <xsd:import namespace="569b343d-e775-480b-9b2b-6a6986deb9b0"/>
    <xsd:import namespace="11245976-3b4d-4794-a754-317688483df2"/>
    <xsd:element name="properties">
      <xsd:complexType>
        <xsd:sequence>
          <xsd:element name="documentManagement">
            <xsd:complexType>
              <xsd:all>
                <xsd:element ref="ns1:_ip_UnifiedCompliancePolicyProperties" minOccurs="0"/>
                <xsd:element ref="ns1:_ip_UnifiedCompliancePolicyUIAction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8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9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9b343d-e775-480b-9b2b-6a6986deb9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description="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245976-3b4d-4794-a754-317688483df2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5" nillable="true" ma:displayName="Last Shared By User" ma:description="" ma:hidden="true" ma:internalName="LastSharedByUser" ma:readOnly="true">
      <xsd:simpleType>
        <xsd:restriction base="dms:Note"/>
      </xsd:simpleType>
    </xsd:element>
    <xsd:element name="LastSharedByTime" ma:index="16" nillable="true" ma:displayName="Last Shared By Time" ma:description="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23E43D6-DB2F-4C33-A8C8-D28F777A5DE7}">
  <ds:schemaRefs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microsoft.com/office/infopath/2007/PartnerControls"/>
    <ds:schemaRef ds:uri="http://schemas.microsoft.com/office/2006/documentManagement/types"/>
    <ds:schemaRef ds:uri="569b343d-e775-480b-9b2b-6a6986deb9b0"/>
    <ds:schemaRef ds:uri="http://schemas.openxmlformats.org/package/2006/metadata/core-properties"/>
    <ds:schemaRef ds:uri="11245976-3b4d-4794-a754-317688483df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45A321A-8CE3-45D5-9A72-BB0D8FA29E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69b343d-e775-480b-9b2b-6a6986deb9b0"/>
    <ds:schemaRef ds:uri="11245976-3b4d-4794-a754-317688483d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93821A7-5528-48BE-BD00-067FBFDD28D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DotnetTeam_PresentationTemplate</Template>
  <TotalTime>6373</TotalTime>
  <Words>1027</Words>
  <Application>Microsoft Macintosh PowerPoint</Application>
  <PresentationFormat>Widescreen</PresentationFormat>
  <Paragraphs>216</Paragraphs>
  <Slides>28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Calibri</vt:lpstr>
      <vt:lpstr>Consolas</vt:lpstr>
      <vt:lpstr>Segoe UI</vt:lpstr>
      <vt:lpstr>Segoe UI Light</vt:lpstr>
      <vt:lpstr>Segoe UI Semibold</vt:lpstr>
      <vt:lpstr>Wingdings</vt:lpstr>
      <vt:lpstr>1_Dotnet_Template</vt:lpstr>
      <vt:lpstr>What’s new in .NET Core</vt:lpstr>
      <vt:lpstr>Evolution of .NET Core</vt:lpstr>
      <vt:lpstr>.NET Core 2.1 Major Features</vt:lpstr>
      <vt:lpstr>.NET Core 2.2 Major Features</vt:lpstr>
      <vt:lpstr>.NET Core 3.0</vt:lpstr>
      <vt:lpstr>PowerPoint Presentation</vt:lpstr>
      <vt:lpstr>.NET Core 3.0 scenarios</vt:lpstr>
      <vt:lpstr>WPF &amp; WinForms</vt:lpstr>
      <vt:lpstr>Demo  Windows Desktop Applications</vt:lpstr>
      <vt:lpstr>What else?</vt:lpstr>
      <vt:lpstr>Enables C# 8 features</vt:lpstr>
      <vt:lpstr>C# 8: Default Interface Members</vt:lpstr>
      <vt:lpstr>C# 8: Ranges and Indices</vt:lpstr>
      <vt:lpstr>C# 8: Async Streams</vt:lpstr>
      <vt:lpstr>More API Improvements</vt:lpstr>
      <vt:lpstr>More API Improvements</vt:lpstr>
      <vt:lpstr>Lots of minor API improvements</vt:lpstr>
      <vt:lpstr>Tooling Improvements</vt:lpstr>
      <vt:lpstr>Demo  Local Tools</vt:lpstr>
      <vt:lpstr>More Tooling Improvements</vt:lpstr>
      <vt:lpstr>Entity Framework Core</vt:lpstr>
      <vt:lpstr>Entity Framework Core Roadmap for 3.0</vt:lpstr>
      <vt:lpstr>ASP.NET Core</vt:lpstr>
      <vt:lpstr>ASP.NET Core Roadmap for 3.0</vt:lpstr>
      <vt:lpstr>ASP.NET Core 3.0: Razor Components</vt:lpstr>
      <vt:lpstr>Port to Core?</vt:lpstr>
      <vt:lpstr>To port or not to port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Beth Massi</dc:creator>
  <cp:lastModifiedBy>Martin Andreas Ullrich</cp:lastModifiedBy>
  <cp:revision>76</cp:revision>
  <cp:lastPrinted>2018-03-26T22:33:58Z</cp:lastPrinted>
  <dcterms:created xsi:type="dcterms:W3CDTF">2018-01-09T22:22:16Z</dcterms:created>
  <dcterms:modified xsi:type="dcterms:W3CDTF">2018-12-11T16:43:03Z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0x01010022F88B0CCF1BBA489747F146E6B5E06D</vt:lpwstr>
  </property>
  <property fmtid="{D5CDD505-2E9C-101B-9397-08002B2CF9AE}" pid="3" name="MSIP_Label_87ba5c36-b7cf-4793-bbc2-bd5b3a9f95ca_Enabled">
    <vt:lpwstr>True</vt:lpwstr>
  </property>
  <property fmtid="{D5CDD505-2E9C-101B-9397-08002B2CF9AE}" pid="4" name="MSIP_Label_87ba5c36-b7cf-4793-bbc2-bd5b3a9f95ca_SiteId">
    <vt:lpwstr>72f988bf-86f1-41af-91ab-2d7cd011db47</vt:lpwstr>
  </property>
  <property fmtid="{D5CDD505-2E9C-101B-9397-08002B2CF9AE}" pid="5" name="MSIP_Label_87ba5c36-b7cf-4793-bbc2-bd5b3a9f95ca_Owner">
    <vt:lpwstr>bethma@microsoft.com</vt:lpwstr>
  </property>
  <property fmtid="{D5CDD505-2E9C-101B-9397-08002B2CF9AE}" pid="6" name="MSIP_Label_87ba5c36-b7cf-4793-bbc2-bd5b3a9f95ca_SetDate">
    <vt:lpwstr>2018-03-20T23:54:01.5151036Z</vt:lpwstr>
  </property>
  <property fmtid="{D5CDD505-2E9C-101B-9397-08002B2CF9AE}" pid="7" name="MSIP_Label_87ba5c36-b7cf-4793-bbc2-bd5b3a9f95ca_Name">
    <vt:lpwstr>Non-Business</vt:lpwstr>
  </property>
  <property fmtid="{D5CDD505-2E9C-101B-9397-08002B2CF9AE}" pid="8" name="MSIP_Label_87ba5c36-b7cf-4793-bbc2-bd5b3a9f95ca_Application">
    <vt:lpwstr>Microsoft Azure Information Protection</vt:lpwstr>
  </property>
  <property fmtid="{D5CDD505-2E9C-101B-9397-08002B2CF9AE}" pid="9" name="MSIP_Label_87ba5c36-b7cf-4793-bbc2-bd5b3a9f95ca_Extended_MSFT_Method">
    <vt:lpwstr>Manual</vt:lpwstr>
  </property>
  <property fmtid="{D5CDD505-2E9C-101B-9397-08002B2CF9AE}" pid="10" name="Sensitivity">
    <vt:lpwstr>Non-Business</vt:lpwstr>
  </property>
</Properties>
</file>